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285" r:id="rId2"/>
    <p:sldId id="353" r:id="rId3"/>
    <p:sldId id="283" r:id="rId4"/>
    <p:sldId id="287" r:id="rId5"/>
    <p:sldId id="289" r:id="rId6"/>
    <p:sldId id="290" r:id="rId7"/>
    <p:sldId id="291" r:id="rId8"/>
    <p:sldId id="296" r:id="rId9"/>
    <p:sldId id="292" r:id="rId10"/>
    <p:sldId id="298" r:id="rId11"/>
    <p:sldId id="299" r:id="rId12"/>
    <p:sldId id="302" r:id="rId13"/>
    <p:sldId id="301" r:id="rId14"/>
    <p:sldId id="344" r:id="rId15"/>
    <p:sldId id="346" r:id="rId16"/>
    <p:sldId id="345" r:id="rId17"/>
    <p:sldId id="293" r:id="rId18"/>
    <p:sldId id="294" r:id="rId19"/>
    <p:sldId id="354" r:id="rId20"/>
    <p:sldId id="295" r:id="rId21"/>
    <p:sldId id="303" r:id="rId22"/>
    <p:sldId id="304" r:id="rId23"/>
    <p:sldId id="305" r:id="rId24"/>
    <p:sldId id="306" r:id="rId25"/>
    <p:sldId id="307" r:id="rId26"/>
    <p:sldId id="309" r:id="rId27"/>
    <p:sldId id="310" r:id="rId28"/>
    <p:sldId id="311" r:id="rId29"/>
    <p:sldId id="312" r:id="rId30"/>
    <p:sldId id="314" r:id="rId31"/>
    <p:sldId id="347" r:id="rId32"/>
    <p:sldId id="315" r:id="rId33"/>
    <p:sldId id="348" r:id="rId34"/>
    <p:sldId id="316" r:id="rId35"/>
    <p:sldId id="317" r:id="rId36"/>
    <p:sldId id="318" r:id="rId37"/>
    <p:sldId id="319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9" r:id="rId61"/>
    <p:sldId id="350" r:id="rId62"/>
    <p:sldId id="351" r:id="rId63"/>
  </p:sldIdLst>
  <p:sldSz cx="9144000" cy="6858000" type="screen4x3"/>
  <p:notesSz cx="6858000" cy="9144000"/>
  <p:custDataLst>
    <p:tags r:id="rId66"/>
  </p:custDataLst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  <a:srgbClr val="000099"/>
    <a:srgbClr val="915E3F"/>
    <a:srgbClr val="993300"/>
    <a:srgbClr val="CCECFF"/>
    <a:srgbClr val="CC33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9681" autoAdjust="0"/>
  </p:normalViewPr>
  <p:slideViewPr>
    <p:cSldViewPr>
      <p:cViewPr varScale="1">
        <p:scale>
          <a:sx n="99" d="100"/>
          <a:sy n="99" d="100"/>
        </p:scale>
        <p:origin x="18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371D54D-6484-4E71-BC0A-097B37A3ED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8E82DFD-AF17-41B3-96CB-E5143728EB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A01BD1D-0F53-4E9D-BDBA-09BE45BCAB7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1B9E689-6E48-4405-A6A4-90C895B2F2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2CC66C-2070-48A7-9CD2-A5CAEC2DF2D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70D7BA9-7C19-46CC-AE90-0E5DD9B855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5E63A96-4030-4C09-878C-FDB7B9F35A5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A931F29-1D46-4BCC-874F-FC5EA712D60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EEFAFD0-431E-4160-8F46-9713B06639E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01CBC4F-E4D2-4437-98AE-CBE0BB3A95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68F1319-496F-411A-A8B4-1538D60D5E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4927F7F-7007-4235-BEF0-2DD2AD5F0CCD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607001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30244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531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53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208672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21" y="1978925"/>
            <a:ext cx="8507412" cy="371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96975"/>
            <a:ext cx="4495800" cy="2551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0488"/>
            <a:ext cx="4495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32315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0"/>
            <a:ext cx="8507412" cy="371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4958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69858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51920" y="116632"/>
            <a:ext cx="5292080" cy="648072"/>
          </a:xfrm>
          <a:prstGeom prst="rect">
            <a:avLst/>
          </a:prstGeom>
          <a:noFill/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145672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9EDFE0-9FCF-4039-8238-BBE3F0EDF45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27538" y="71438"/>
            <a:ext cx="471646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7030A0"/>
                </a:solidFill>
                <a:latin typeface="Arial Black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CCFFFF"/>
                </a:solidFill>
                <a:latin typeface="Arial Black" pitchFamily="34" charset="0"/>
              </a:defRPr>
            </a:lvl9pPr>
          </a:lstStyle>
          <a:p>
            <a:pPr>
              <a:defRPr/>
            </a:pPr>
            <a:r>
              <a:rPr lang="en-US" sz="2000" kern="0" dirty="0"/>
              <a:t>Click to edit Master title style</a:t>
            </a:r>
            <a:endParaRPr lang="es-ES" sz="20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77806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96975"/>
            <a:ext cx="44958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4958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38269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60482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1438"/>
            <a:ext cx="4857750" cy="7858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95009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990936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872676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435918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B14F7FCE-B634-4B9E-87C0-67060F0F3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57250"/>
            <a:ext cx="9144000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32" name="Text Box 6">
            <a:extLst>
              <a:ext uri="{FF2B5EF4-FFF2-40B4-BE49-F238E27FC236}">
                <a16:creationId xmlns:a16="http://schemas.microsoft.com/office/drawing/2014/main" id="{233EE86C-CD3C-475E-87AC-B8917B6A91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72500" y="6624638"/>
            <a:ext cx="503238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EC2157F1-D703-4865-8E99-F2D3E07DE204}" type="slidenum">
              <a:rPr lang="es-ES" altLang="es-ES" sz="1400" b="1" smtClean="0">
                <a:solidFill>
                  <a:srgbClr val="0000F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‹Nº›</a:t>
            </a:fld>
            <a:endParaRPr lang="es-ES" altLang="es-ES" sz="1400" b="1" dirty="0">
              <a:solidFill>
                <a:srgbClr val="0000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79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7030A0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CCFFFF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99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mhorcas/spl_cours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ss.2024.112326" TargetMode="External"/><Relationship Id="rId2" Type="http://schemas.openxmlformats.org/officeDocument/2006/relationships/hyperlink" Target="https://universal-variability-language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coe.hochschule-trier.d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eatureide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caradhras.uvls-code" TargetMode="External"/><Relationship Id="rId2" Type="http://schemas.openxmlformats.org/officeDocument/2006/relationships/hyperlink" Target="https://github.com/Universal-Variability-Language/uvl-l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de.flamap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1944892.1944907" TargetMode="External"/><Relationship Id="rId7" Type="http://schemas.openxmlformats.org/officeDocument/2006/relationships/image" Target="../media/image2.emf"/><Relationship Id="rId2" Type="http://schemas.openxmlformats.org/officeDocument/2006/relationships/hyperlink" Target="https://www.researchgate.net/profile/William-Novak-2/publication/215588323_Feature-Oriented_Domain_Analysis_FODA_feasibility_study/links/54490e4a0cf244fe9ea21263/Feature-Oriented-Domain-Analysis-FODA-feasibility-stud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5555/983234" TargetMode="External"/><Relationship Id="rId5" Type="http://schemas.openxmlformats.org/officeDocument/2006/relationships/hyperlink" Target="https://doi.org/10.1109/SPLC.2008.25" TargetMode="External"/><Relationship Id="rId4" Type="http://schemas.openxmlformats.org/officeDocument/2006/relationships/hyperlink" Target="https://link.springer.com/book/10.1007/3-540-28901-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mfactlabel.github.io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145/3307630.33423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016/j.comnet.2006.08.0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D08E0-43AB-48EA-9E04-89D2D6BB76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Parte</a:t>
            </a:r>
            <a:r>
              <a:rPr lang="en-US" dirty="0"/>
              <a:t> II</a:t>
            </a:r>
            <a:br>
              <a:rPr lang="en-US" dirty="0"/>
            </a:br>
            <a:r>
              <a:rPr lang="en-US" dirty="0" err="1"/>
              <a:t>Modelado</a:t>
            </a:r>
            <a:r>
              <a:rPr lang="en-US" dirty="0"/>
              <a:t> y </a:t>
            </a:r>
            <a:r>
              <a:rPr lang="en-US" dirty="0" err="1"/>
              <a:t>Análisis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E7549EE-EDF3-4026-807E-EE36BE8240B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3886200"/>
            <a:ext cx="9144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rgbClr val="003399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rgbClr val="003399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3399"/>
                </a:solidFill>
                <a:latin typeface="+mn-lt"/>
              </a:defRPr>
            </a:lvl9pPr>
          </a:lstStyle>
          <a:p>
            <a:r>
              <a:rPr lang="en-US" altLang="es-ES" dirty="0"/>
              <a:t>José Miguel Horcas</a:t>
            </a:r>
          </a:p>
          <a:p>
            <a:endParaRPr lang="en-US" altLang="es-ES" dirty="0"/>
          </a:p>
          <a:p>
            <a:r>
              <a:rPr lang="en-US" altLang="es-ES" sz="1400" dirty="0"/>
              <a:t>*</a:t>
            </a:r>
            <a:r>
              <a:rPr lang="en-US" altLang="es-ES" sz="1400" dirty="0" err="1"/>
              <a:t>Estas</a:t>
            </a:r>
            <a:r>
              <a:rPr lang="en-US" altLang="es-ES" sz="1400" dirty="0"/>
              <a:t> </a:t>
            </a:r>
            <a:r>
              <a:rPr lang="en-US" altLang="es-ES" sz="1400" dirty="0" err="1"/>
              <a:t>transparencias</a:t>
            </a:r>
            <a:r>
              <a:rPr lang="en-US" altLang="es-ES" sz="1400" dirty="0"/>
              <a:t> son una </a:t>
            </a:r>
            <a:r>
              <a:rPr lang="en-US" altLang="es-ES" sz="1400" dirty="0" err="1"/>
              <a:t>adaptación</a:t>
            </a:r>
            <a:r>
              <a:rPr lang="en-US" altLang="es-ES" sz="1400" dirty="0"/>
              <a:t> del material original del </a:t>
            </a:r>
            <a:r>
              <a:rPr lang="en-US" altLang="es-ES" sz="1400" dirty="0" err="1"/>
              <a:t>curso</a:t>
            </a:r>
            <a:r>
              <a:rPr lang="en-US" altLang="es-ES" sz="1400" dirty="0"/>
              <a:t> de SPL disponible </a:t>
            </a:r>
            <a:r>
              <a:rPr lang="en-US" altLang="es-ES" sz="1400" dirty="0" err="1"/>
              <a:t>en</a:t>
            </a:r>
            <a:r>
              <a:rPr lang="en-US" altLang="es-ES" sz="1400" dirty="0"/>
              <a:t>:</a:t>
            </a:r>
            <a:br>
              <a:rPr lang="en-US" altLang="es-ES" sz="1400" dirty="0"/>
            </a:br>
            <a:r>
              <a:rPr lang="en-US" altLang="es-ES" sz="1400" dirty="0">
                <a:hlinkClick r:id="rId2"/>
              </a:rPr>
              <a:t>https://github.com/jmhorcas/spl_course</a:t>
            </a:r>
            <a:endParaRPr lang="en-US" altLang="es-ES" sz="1400" dirty="0"/>
          </a:p>
          <a:p>
            <a:endParaRPr lang="en-US" altLang="es-ES" sz="1400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Modelado avanzado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Atributos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Características con cardinalidad /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características clonables /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multi-características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Características con tipo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(no booleanas): Numéricas (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Integer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Real),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String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,…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Restricciones complejas: aritmética, lógicas de orden superior,…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B5554-3100-483D-999F-BE00249D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83036"/>
            <a:ext cx="8731678" cy="38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0750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El Lenguaje UVL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UVL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https://universal-variability-language.github.io/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[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3"/>
              </a:rPr>
              <a:t>Benavides et al. 2025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D77A3A-4027-41AE-9975-A9089B79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05560"/>
            <a:ext cx="7218514" cy="4800128"/>
          </a:xfrm>
          <a:prstGeom prst="rect">
            <a:avLst/>
          </a:prstGeom>
        </p:spPr>
      </p:pic>
      <p:pic>
        <p:nvPicPr>
          <p:cNvPr id="1026" name="Picture 2" descr="@Universal-Variability-Language">
            <a:extLst>
              <a:ext uri="{FF2B5EF4-FFF2-40B4-BE49-F238E27FC236}">
                <a16:creationId xmlns:a16="http://schemas.microsoft.com/office/drawing/2014/main" id="{8C4355F0-8D48-4EC9-90C4-677D82FC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1720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780211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5314FC-7F2D-4AAB-8039-FEF7452D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2" y="4308008"/>
            <a:ext cx="8378704" cy="241836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630019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Modelado básico con UVL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Root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raíz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Siempre</a:t>
            </a:r>
            <a:r>
              <a:rPr lang="en-US" altLang="es-ES" sz="1400" dirty="0">
                <a:latin typeface="+mn-lt"/>
              </a:rPr>
              <a:t> debe </a:t>
            </a:r>
            <a:r>
              <a:rPr lang="en-US" altLang="es-ES" sz="1400" dirty="0" err="1">
                <a:latin typeface="+mn-lt"/>
              </a:rPr>
              <a:t>estar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seleccionada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“Ice Cream”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Mandatory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obligatoria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La característica debe ser seleccionada si su característica padre es seleccionada.</a:t>
            </a:r>
            <a:r>
              <a:rPr lang="en-US" altLang="es-ES" sz="1400" dirty="0">
                <a:latin typeface="+mn-lt"/>
              </a:rPr>
              <a:t> 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Category, Flavors,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Optional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opcional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La característica puede ser seleccionada si su característica padre es seleccionada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“Whipped cream”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Or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selección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Al menos una de las características hijas debe ser seleccionada si su característica padre es seleccionada. </a:t>
            </a:r>
            <a:r>
              <a:rPr lang="es-ES" altLang="es-ES" sz="1400" i="1" dirty="0" err="1">
                <a:solidFill>
                  <a:srgbClr val="7030A0"/>
                </a:solidFill>
                <a:latin typeface="+mn-lt"/>
              </a:rPr>
              <a:t>Flavors</a:t>
            </a:r>
            <a:endParaRPr lang="es-ES" altLang="es-ES" sz="1400" i="1" dirty="0">
              <a:solidFill>
                <a:srgbClr val="7030A0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Alternative (</a:t>
            </a:r>
            <a:r>
              <a:rPr lang="en-US" altLang="es-ES" sz="1400" b="1" i="1" dirty="0" err="1">
                <a:solidFill>
                  <a:srgbClr val="0000FF"/>
                </a:solidFill>
                <a:latin typeface="+mn-lt"/>
              </a:rPr>
              <a:t>xor</a:t>
            </a: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)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alternativa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400" dirty="0">
                <a:latin typeface="+mn-lt"/>
              </a:rPr>
              <a:t>Exactamente una de las características hijas debe ser seleccionada.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Category,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Requires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(A =&gt; B):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A </a:t>
            </a:r>
            <a:r>
              <a:rPr lang="en-US" altLang="es-ES" sz="1400" dirty="0" err="1">
                <a:latin typeface="+mn-lt"/>
              </a:rPr>
              <a:t>requiere</a:t>
            </a:r>
            <a:r>
              <a:rPr lang="en-US" altLang="es-ES" sz="1400" dirty="0">
                <a:latin typeface="+mn-lt"/>
              </a:rPr>
              <a:t> 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B.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Popsicle =&gt; Stick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Excludes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(A =&gt; ! B):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A </a:t>
            </a:r>
            <a:r>
              <a:rPr lang="en-US" altLang="es-ES" sz="1400" dirty="0" err="1">
                <a:latin typeface="+mn-lt"/>
              </a:rPr>
              <a:t>impide</a:t>
            </a:r>
            <a:r>
              <a:rPr lang="en-US" altLang="es-ES" sz="1400" dirty="0">
                <a:latin typeface="+mn-lt"/>
              </a:rPr>
              <a:t> la </a:t>
            </a:r>
            <a:r>
              <a:rPr lang="en-US" altLang="es-ES" sz="1400" dirty="0" err="1">
                <a:latin typeface="+mn-lt"/>
              </a:rPr>
              <a:t>selección</a:t>
            </a:r>
            <a:r>
              <a:rPr lang="en-US" altLang="es-ES" sz="1400" dirty="0">
                <a:latin typeface="+mn-lt"/>
              </a:rPr>
              <a:t> de 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B, y </a:t>
            </a:r>
            <a:r>
              <a:rPr lang="en-US" altLang="es-ES" sz="1400" dirty="0" err="1">
                <a:latin typeface="+mn-lt"/>
              </a:rPr>
              <a:t>viceversa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solidFill>
                  <a:srgbClr val="7030A0"/>
                </a:solidFill>
                <a:latin typeface="+mn-lt"/>
              </a:rPr>
              <a:t>Stick =&gt; ! “Whipped cream”</a:t>
            </a:r>
            <a:endParaRPr lang="es-ES" altLang="es-ES" sz="1400" i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C89D50-52DB-4A2F-9C52-A178C106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88" y="765175"/>
            <a:ext cx="2444660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307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5462467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Modelado avanzado con UVL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Abstract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({abstract}):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La característica no tiene implementación, y solo existe para estructurar el modelo.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Category, Flavors, Container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Numerical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(Integer): </a:t>
            </a:r>
            <a:r>
              <a:rPr lang="es-ES" altLang="es-ES" sz="1400" dirty="0">
                <a:latin typeface="+mn-lt"/>
              </a:rPr>
              <a:t>La selección de la característica implica asignarle un valor numérico.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Scoop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String 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(String): </a:t>
            </a:r>
            <a:r>
              <a:rPr lang="es-ES" altLang="es-ES" sz="1400" dirty="0">
                <a:latin typeface="+mn-lt"/>
              </a:rPr>
              <a:t>La selección de la característica implica asignarle un valor textual.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“Name of customer”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Cardinality group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([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]): </a:t>
            </a:r>
            <a:r>
              <a:rPr lang="es-ES" altLang="es-ES" sz="1400" dirty="0">
                <a:latin typeface="+mn-lt"/>
              </a:rPr>
              <a:t>Al menos </a:t>
            </a:r>
            <a:r>
              <a:rPr lang="es-ES" altLang="es-ES" sz="1400" b="1" dirty="0">
                <a:latin typeface="+mn-lt"/>
              </a:rPr>
              <a:t>a</a:t>
            </a:r>
            <a:r>
              <a:rPr lang="es-ES" altLang="es-ES" sz="1400" dirty="0">
                <a:latin typeface="+mn-lt"/>
              </a:rPr>
              <a:t> y como máximo </a:t>
            </a:r>
            <a:r>
              <a:rPr lang="es-ES" altLang="es-ES" sz="1400" b="1" dirty="0">
                <a:latin typeface="+mn-lt"/>
              </a:rPr>
              <a:t>b</a:t>
            </a:r>
            <a:r>
              <a:rPr lang="es-ES" altLang="es-ES" sz="1400" dirty="0">
                <a:latin typeface="+mn-lt"/>
              </a:rPr>
              <a:t> características hijas deben ser seleccionada si su característica padre es seleccionada. </a:t>
            </a:r>
            <a:r>
              <a:rPr lang="es-ES" altLang="es-ES" sz="1400" i="1" dirty="0" err="1">
                <a:latin typeface="+mn-lt"/>
              </a:rPr>
              <a:t>Flavors</a:t>
            </a:r>
            <a:endParaRPr lang="es-ES" altLang="es-ES" sz="1400" i="1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Feature cardinality, </a:t>
            </a:r>
            <a:r>
              <a:rPr lang="en-US" altLang="es-ES" sz="1400" b="1" i="1" dirty="0" err="1">
                <a:solidFill>
                  <a:srgbClr val="0000FF"/>
                </a:solidFill>
                <a:latin typeface="+mn-lt"/>
              </a:rPr>
              <a:t>clonable</a:t>
            </a: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 feature, multi-feature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([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]): </a:t>
            </a:r>
            <a:r>
              <a:rPr lang="es-ES" altLang="es-ES" sz="1400" dirty="0">
                <a:latin typeface="+mn-lt"/>
              </a:rPr>
              <a:t>Al menos </a:t>
            </a:r>
            <a:r>
              <a:rPr lang="es-ES" altLang="es-ES" sz="1400" b="1" dirty="0">
                <a:latin typeface="+mn-lt"/>
              </a:rPr>
              <a:t>a</a:t>
            </a:r>
            <a:r>
              <a:rPr lang="es-ES" altLang="es-ES" sz="1400" dirty="0">
                <a:latin typeface="+mn-lt"/>
              </a:rPr>
              <a:t> y como máximo </a:t>
            </a:r>
            <a:r>
              <a:rPr lang="es-ES" altLang="es-ES" sz="1400" b="1" dirty="0">
                <a:latin typeface="+mn-lt"/>
              </a:rPr>
              <a:t>b</a:t>
            </a:r>
            <a:r>
              <a:rPr lang="es-ES" altLang="es-ES" sz="1400" dirty="0">
                <a:latin typeface="+mn-lt"/>
              </a:rPr>
              <a:t> instancias de la característica existirán y su selección implica la configuración de sus características hijas para cada instancia.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i="1" dirty="0">
                <a:latin typeface="+mn-lt"/>
              </a:rPr>
              <a:t>Chocolate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Feature attribute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({clave valor}):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>
                <a:latin typeface="+mn-lt"/>
              </a:rPr>
              <a:t>La </a:t>
            </a:r>
            <a:r>
              <a:rPr lang="en-US" altLang="es-ES" sz="1400" dirty="0" err="1">
                <a:latin typeface="+mn-lt"/>
              </a:rPr>
              <a:t>característica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incluye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información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adicional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latin typeface="+mn-lt"/>
              </a:rPr>
              <a:t>Price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Cross-tree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(|, &amp;, =&gt;, &lt;=&gt;, !):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Restricciones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arbitrarias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lógica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proposicional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las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. </a:t>
            </a:r>
            <a:r>
              <a:rPr lang="en-US" altLang="es-ES" sz="1400" i="1" dirty="0">
                <a:latin typeface="+mn-lt"/>
              </a:rPr>
              <a:t>Scoop =&gt; Cup | Cone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Arithmetic constraints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(==, !=, &lt;, &gt;, &lt;=, &gt;=, +, -, *, /):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Restricciones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comparación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cadenas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atributos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numéricos</a:t>
            </a:r>
            <a:r>
              <a:rPr lang="en-US" altLang="es-ES" sz="1400" dirty="0">
                <a:latin typeface="+mn-lt"/>
              </a:rPr>
              <a:t> o de </a:t>
            </a:r>
            <a:r>
              <a:rPr lang="en-US" altLang="es-ES" sz="1400" dirty="0" err="1">
                <a:latin typeface="+mn-lt"/>
              </a:rPr>
              <a:t>tipo</a:t>
            </a:r>
            <a:r>
              <a:rPr lang="en-US" altLang="es-ES" sz="1400" dirty="0">
                <a:latin typeface="+mn-lt"/>
              </a:rPr>
              <a:t> string. </a:t>
            </a:r>
            <a:r>
              <a:rPr lang="en-US" altLang="es-ES" sz="1400" i="1" dirty="0">
                <a:latin typeface="+mn-lt"/>
              </a:rPr>
              <a:t>Scoop &gt; 1 &amp; Scoop &lt;= 3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400" b="1" i="1" dirty="0">
                <a:solidFill>
                  <a:srgbClr val="0000FF"/>
                </a:solidFill>
                <a:latin typeface="+mn-lt"/>
              </a:rPr>
              <a:t>Aggregate functions 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400" dirty="0" err="1">
                <a:solidFill>
                  <a:srgbClr val="0000FF"/>
                </a:solidFill>
                <a:latin typeface="+mn-lt"/>
              </a:rPr>
              <a:t>len</a:t>
            </a: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(), sum(), avg(), floor(), ceil()):</a:t>
            </a:r>
            <a:r>
              <a:rPr lang="en-US" altLang="es-ES" sz="1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Funciones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agregación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características</a:t>
            </a:r>
            <a:r>
              <a:rPr lang="en-US" altLang="es-ES" sz="1400" dirty="0">
                <a:latin typeface="+mn-lt"/>
              </a:rPr>
              <a:t> o </a:t>
            </a:r>
            <a:r>
              <a:rPr lang="en-US" altLang="es-ES" sz="1400" dirty="0" err="1">
                <a:latin typeface="+mn-lt"/>
              </a:rPr>
              <a:t>atributos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numéricos</a:t>
            </a:r>
            <a:r>
              <a:rPr lang="en-US" altLang="es-ES" sz="1400" dirty="0">
                <a:latin typeface="+mn-lt"/>
              </a:rPr>
              <a:t> o de </a:t>
            </a:r>
            <a:r>
              <a:rPr lang="en-US" altLang="es-ES" sz="1400" dirty="0" err="1">
                <a:latin typeface="+mn-lt"/>
              </a:rPr>
              <a:t>tipo</a:t>
            </a:r>
            <a:r>
              <a:rPr lang="en-US" altLang="es-ES" sz="1400" dirty="0">
                <a:latin typeface="+mn-lt"/>
              </a:rPr>
              <a:t> string. </a:t>
            </a:r>
            <a:r>
              <a:rPr lang="es-ES" altLang="es-ES" sz="1400" i="1" dirty="0">
                <a:latin typeface="+mn-lt"/>
              </a:rPr>
              <a:t>Sum(Price) &lt; 5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BB29CD2-0D04-4E40-A847-14BCA9DADFC8}"/>
              </a:ext>
            </a:extLst>
          </p:cNvPr>
          <p:cNvGrpSpPr/>
          <p:nvPr/>
        </p:nvGrpSpPr>
        <p:grpSpPr>
          <a:xfrm>
            <a:off x="5364088" y="854075"/>
            <a:ext cx="3766021" cy="4991108"/>
            <a:chOff x="5424367" y="854075"/>
            <a:chExt cx="3705742" cy="491122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15E8434-7296-4C47-9E91-B27E86C0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2467" y="4765030"/>
              <a:ext cx="2972215" cy="1000265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B450E42-BA0C-4C3B-ABF2-AC056413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4367" y="854075"/>
              <a:ext cx="3705742" cy="388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635106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Configuración de un FM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:</a:t>
            </a:r>
            <a:r>
              <a:rPr lang="en-U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latin typeface="+mn-lt"/>
              </a:rPr>
              <a:t>Una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s-ES" altLang="es-ES" dirty="0">
                <a:latin typeface="+mn-lt"/>
              </a:rPr>
              <a:t> en un FM es un subconjunto de las características del modelo que representa una posible instancia válida de un producto dentro de la SPL. La selección de características debe cumplir con las relaciones estructurales y restricciones impuestas en el modelo.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Full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total/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completa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Cada una de las característica del modelo han sido decididas (seleccionadas o deseleccionadas) explícitamente.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Partial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parcial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No todas las características han sido decididas (algunas quedan indefinidas).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Valid configuration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configuración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válida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Una </a:t>
            </a:r>
            <a:r>
              <a:rPr lang="en-US" altLang="es-ES" dirty="0" err="1">
                <a:latin typeface="+mn-lt"/>
              </a:rPr>
              <a:t>configuración</a:t>
            </a:r>
            <a:r>
              <a:rPr lang="en-US" altLang="es-ES" dirty="0">
                <a:latin typeface="+mn-lt"/>
              </a:rPr>
              <a:t> es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válida</a:t>
            </a:r>
            <a:r>
              <a:rPr lang="es-ES" altLang="es-ES" dirty="0">
                <a:latin typeface="+mn-lt"/>
              </a:rPr>
              <a:t> si respeta todas las restricciones del FM, incluyendo las relaciones jerárquicas y las restricciones textuales.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4D3311-EDE1-49D6-8EA7-647FFC5C9A07}"/>
              </a:ext>
            </a:extLst>
          </p:cNvPr>
          <p:cNvSpPr txBox="1"/>
          <p:nvPr/>
        </p:nvSpPr>
        <p:spPr>
          <a:xfrm>
            <a:off x="5249336" y="5580887"/>
            <a:ext cx="349188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Configuración parcial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2C0FFD-DE3C-495C-AE8A-C1B5CF6F55A9}"/>
              </a:ext>
            </a:extLst>
          </p:cNvPr>
          <p:cNvSpPr txBox="1"/>
          <p:nvPr/>
        </p:nvSpPr>
        <p:spPr>
          <a:xfrm>
            <a:off x="557808" y="5580887"/>
            <a:ext cx="349188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Configuración total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A60B4C-7A27-4707-B0CC-A9C83279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1" y="4005073"/>
            <a:ext cx="4323854" cy="15527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680817E-97A1-4543-96A8-8D2B7A55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54" y="4009954"/>
            <a:ext cx="4323854" cy="15527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C7B78A-7E71-474C-94B3-085E34656A3D}"/>
              </a:ext>
            </a:extLst>
          </p:cNvPr>
          <p:cNvSpPr txBox="1"/>
          <p:nvPr/>
        </p:nvSpPr>
        <p:spPr>
          <a:xfrm>
            <a:off x="2699792" y="3981976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D434C-098F-44B1-9EC7-8DF043C8155A}"/>
              </a:ext>
            </a:extLst>
          </p:cNvPr>
          <p:cNvSpPr txBox="1"/>
          <p:nvPr/>
        </p:nvSpPr>
        <p:spPr>
          <a:xfrm>
            <a:off x="1171749" y="4523314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1CBBB1B-D494-4BBD-8AEB-C2665A866662}"/>
              </a:ext>
            </a:extLst>
          </p:cNvPr>
          <p:cNvSpPr txBox="1"/>
          <p:nvPr/>
        </p:nvSpPr>
        <p:spPr>
          <a:xfrm>
            <a:off x="2349277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481B7A-92BE-46BA-8DBE-5FDA77D13BBE}"/>
              </a:ext>
            </a:extLst>
          </p:cNvPr>
          <p:cNvSpPr txBox="1"/>
          <p:nvPr/>
        </p:nvSpPr>
        <p:spPr>
          <a:xfrm>
            <a:off x="2850369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A9FA7E7-9CAC-4126-ADAB-3B039BFDCA0D}"/>
              </a:ext>
            </a:extLst>
          </p:cNvPr>
          <p:cNvSpPr txBox="1"/>
          <p:nvPr/>
        </p:nvSpPr>
        <p:spPr>
          <a:xfrm>
            <a:off x="3563888" y="528079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45C830-3F3A-40EA-9EDF-03E43E0C3B3C}"/>
              </a:ext>
            </a:extLst>
          </p:cNvPr>
          <p:cNvSpPr txBox="1"/>
          <p:nvPr/>
        </p:nvSpPr>
        <p:spPr>
          <a:xfrm>
            <a:off x="1763688" y="528079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C0D87EE-A275-4E49-99C9-F362504E5E00}"/>
              </a:ext>
            </a:extLst>
          </p:cNvPr>
          <p:cNvSpPr txBox="1"/>
          <p:nvPr/>
        </p:nvSpPr>
        <p:spPr>
          <a:xfrm>
            <a:off x="683568" y="5280789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1B92C8-F831-4388-B58A-A2BCF78C73A8}"/>
              </a:ext>
            </a:extLst>
          </p:cNvPr>
          <p:cNvSpPr txBox="1"/>
          <p:nvPr/>
        </p:nvSpPr>
        <p:spPr>
          <a:xfrm>
            <a:off x="1259632" y="528078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D7A339E-97D6-4F82-BB8C-846593396F66}"/>
              </a:ext>
            </a:extLst>
          </p:cNvPr>
          <p:cNvSpPr txBox="1"/>
          <p:nvPr/>
        </p:nvSpPr>
        <p:spPr>
          <a:xfrm>
            <a:off x="3857575" y="472663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E5EF7F-3201-4389-90D0-AD2A9F937C0E}"/>
              </a:ext>
            </a:extLst>
          </p:cNvPr>
          <p:cNvSpPr txBox="1"/>
          <p:nvPr/>
        </p:nvSpPr>
        <p:spPr>
          <a:xfrm>
            <a:off x="3063900" y="527776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FCFED90-AA02-4C0A-9D29-EFBC99EA2B83}"/>
              </a:ext>
            </a:extLst>
          </p:cNvPr>
          <p:cNvSpPr txBox="1"/>
          <p:nvPr/>
        </p:nvSpPr>
        <p:spPr>
          <a:xfrm>
            <a:off x="2422413" y="4906005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3C77DB8-81B2-4953-AE7C-639AB230A210}"/>
              </a:ext>
            </a:extLst>
          </p:cNvPr>
          <p:cNvSpPr txBox="1"/>
          <p:nvPr/>
        </p:nvSpPr>
        <p:spPr>
          <a:xfrm>
            <a:off x="206785" y="5277759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C2D335-1188-4537-AE42-80FFD99FFC68}"/>
              </a:ext>
            </a:extLst>
          </p:cNvPr>
          <p:cNvSpPr txBox="1"/>
          <p:nvPr/>
        </p:nvSpPr>
        <p:spPr>
          <a:xfrm>
            <a:off x="7367612" y="3990436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0FEEE57-B46E-4A34-AD39-37B48AA0E455}"/>
              </a:ext>
            </a:extLst>
          </p:cNvPr>
          <p:cNvSpPr txBox="1"/>
          <p:nvPr/>
        </p:nvSpPr>
        <p:spPr>
          <a:xfrm>
            <a:off x="5852839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876E496-DF23-4B2A-BF6E-E79A4368C0DB}"/>
              </a:ext>
            </a:extLst>
          </p:cNvPr>
          <p:cNvSpPr txBox="1"/>
          <p:nvPr/>
        </p:nvSpPr>
        <p:spPr>
          <a:xfrm>
            <a:off x="7014914" y="4523314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5193A9-1359-4E6A-901A-E7BAE439D168}"/>
              </a:ext>
            </a:extLst>
          </p:cNvPr>
          <p:cNvSpPr txBox="1"/>
          <p:nvPr/>
        </p:nvSpPr>
        <p:spPr>
          <a:xfrm>
            <a:off x="7519515" y="4531221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2D17C7-E157-4B5E-8A2D-16E853860C75}"/>
              </a:ext>
            </a:extLst>
          </p:cNvPr>
          <p:cNvSpPr txBox="1"/>
          <p:nvPr/>
        </p:nvSpPr>
        <p:spPr>
          <a:xfrm>
            <a:off x="5349600" y="5277758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18D849-0AD8-4018-ABB5-016BDD080633}"/>
              </a:ext>
            </a:extLst>
          </p:cNvPr>
          <p:cNvSpPr txBox="1"/>
          <p:nvPr/>
        </p:nvSpPr>
        <p:spPr>
          <a:xfrm>
            <a:off x="6444208" y="5285672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✅</a:t>
            </a:r>
            <a:endParaRPr lang="es-ES" sz="12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1F1D50E-B803-4992-94D0-9D145381EEEE}"/>
              </a:ext>
            </a:extLst>
          </p:cNvPr>
          <p:cNvSpPr txBox="1"/>
          <p:nvPr/>
        </p:nvSpPr>
        <p:spPr>
          <a:xfrm>
            <a:off x="4873967" y="5313560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28C4D07-FB15-4101-80C2-817C743F1963}"/>
              </a:ext>
            </a:extLst>
          </p:cNvPr>
          <p:cNvSpPr txBox="1"/>
          <p:nvPr/>
        </p:nvSpPr>
        <p:spPr>
          <a:xfrm>
            <a:off x="7099969" y="4896627"/>
            <a:ext cx="36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ECECEC"/>
                </a:solidFill>
                <a:effectLst/>
                <a:latin typeface="Google Sans"/>
              </a:rPr>
              <a:t>❌</a:t>
            </a:r>
            <a:endParaRPr lang="es-ES" sz="12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5FE5E1-EB7A-4881-84A4-811FC4A9523D}"/>
              </a:ext>
            </a:extLst>
          </p:cNvPr>
          <p:cNvSpPr txBox="1"/>
          <p:nvPr/>
        </p:nvSpPr>
        <p:spPr>
          <a:xfrm>
            <a:off x="8305049" y="527710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C69FDF3-6D28-4007-99F7-FF5005BBD706}"/>
              </a:ext>
            </a:extLst>
          </p:cNvPr>
          <p:cNvSpPr txBox="1"/>
          <p:nvPr/>
        </p:nvSpPr>
        <p:spPr>
          <a:xfrm>
            <a:off x="7834429" y="527710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4BB5623-7181-4DB2-9A51-FF03CA8C8618}"/>
              </a:ext>
            </a:extLst>
          </p:cNvPr>
          <p:cNvSpPr txBox="1"/>
          <p:nvPr/>
        </p:nvSpPr>
        <p:spPr>
          <a:xfrm>
            <a:off x="6007850" y="526236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90DD6ED-94DB-4F1F-BC08-0B9F45DB6722}"/>
              </a:ext>
            </a:extLst>
          </p:cNvPr>
          <p:cNvSpPr txBox="1"/>
          <p:nvPr/>
        </p:nvSpPr>
        <p:spPr>
          <a:xfrm>
            <a:off x="8650555" y="4713868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FFC000"/>
                </a:solidFill>
                <a:effectLst/>
                <a:latin typeface="Google Sans"/>
              </a:rPr>
              <a:t>?</a:t>
            </a:r>
            <a:endParaRPr lang="es-ES" sz="1400" b="1" dirty="0">
              <a:solidFill>
                <a:srgbClr val="FFC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2BE77C9-26BB-46BE-B7F3-DBA8D82BBEE2}"/>
              </a:ext>
            </a:extLst>
          </p:cNvPr>
          <p:cNvSpPr txBox="1"/>
          <p:nvPr/>
        </p:nvSpPr>
        <p:spPr>
          <a:xfrm>
            <a:off x="6848" y="5961171"/>
            <a:ext cx="5101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dirty="0">
                <a:latin typeface="Consolas" panose="020B0609020204030204" pitchFamily="49" charset="0"/>
              </a:rPr>
              <a:t>[Pizza, </a:t>
            </a:r>
            <a:r>
              <a:rPr lang="es-ES" altLang="es-ES" sz="1600" dirty="0" err="1">
                <a:latin typeface="Consolas" panose="020B0609020204030204" pitchFamily="49" charset="0"/>
              </a:rPr>
              <a:t>Topping</a:t>
            </a:r>
            <a:r>
              <a:rPr lang="es-ES" altLang="es-ES" sz="1600" dirty="0">
                <a:latin typeface="Consolas" panose="020B0609020204030204" pitchFamily="49" charset="0"/>
              </a:rPr>
              <a:t>, !Salami, </a:t>
            </a:r>
            <a:r>
              <a:rPr lang="es-ES" altLang="es-ES" sz="1600" dirty="0" err="1">
                <a:latin typeface="Consolas" panose="020B0609020204030204" pitchFamily="49" charset="0"/>
              </a:rPr>
              <a:t>Ham</a:t>
            </a:r>
            <a:r>
              <a:rPr lang="es-ES" altLang="es-ES" sz="1600" dirty="0">
                <a:latin typeface="Consolas" panose="020B0609020204030204" pitchFamily="49" charset="0"/>
              </a:rPr>
              <a:t>, Mozzarella, </a:t>
            </a:r>
            <a:r>
              <a:rPr lang="es-ES" altLang="es-ES" sz="1600" dirty="0" err="1">
                <a:latin typeface="Consolas" panose="020B0609020204030204" pitchFamily="49" charset="0"/>
              </a:rPr>
              <a:t>Size</a:t>
            </a:r>
            <a:r>
              <a:rPr lang="es-ES" altLang="es-ES" sz="1600" dirty="0">
                <a:latin typeface="Consolas" panose="020B0609020204030204" pitchFamily="49" charset="0"/>
              </a:rPr>
              <a:t>, Normal, !Big, </a:t>
            </a:r>
            <a:r>
              <a:rPr lang="es-ES" altLang="es-ES" sz="1600" dirty="0" err="1">
                <a:latin typeface="Consolas" panose="020B0609020204030204" pitchFamily="49" charset="0"/>
              </a:rPr>
              <a:t>Dough</a:t>
            </a:r>
            <a:r>
              <a:rPr lang="es-ES" altLang="es-ES" sz="1600" dirty="0">
                <a:latin typeface="Consolas" panose="020B0609020204030204" pitchFamily="49" charset="0"/>
              </a:rPr>
              <a:t>, !</a:t>
            </a:r>
            <a:r>
              <a:rPr lang="es-ES" altLang="es-ES" sz="1600" dirty="0" err="1">
                <a:latin typeface="Consolas" panose="020B0609020204030204" pitchFamily="49" charset="0"/>
              </a:rPr>
              <a:t>Neapolitan</a:t>
            </a:r>
            <a:r>
              <a:rPr lang="es-ES" altLang="es-ES" sz="1600" dirty="0">
                <a:latin typeface="Consolas" panose="020B0609020204030204" pitchFamily="49" charset="0"/>
              </a:rPr>
              <a:t>, </a:t>
            </a:r>
            <a:r>
              <a:rPr lang="es-ES" altLang="es-ES" sz="1600" dirty="0" err="1">
                <a:latin typeface="Consolas" panose="020B0609020204030204" pitchFamily="49" charset="0"/>
              </a:rPr>
              <a:t>Sicilian</a:t>
            </a:r>
            <a:r>
              <a:rPr lang="es-ES" altLang="es-ES" sz="1600" dirty="0">
                <a:latin typeface="Consolas" panose="020B0609020204030204" pitchFamily="49" charset="0"/>
              </a:rPr>
              <a:t>, !</a:t>
            </a:r>
            <a:r>
              <a:rPr lang="es-ES" altLang="es-ES" sz="1600" dirty="0" err="1">
                <a:latin typeface="Consolas" panose="020B0609020204030204" pitchFamily="49" charset="0"/>
              </a:rPr>
              <a:t>CheesyCrust</a:t>
            </a:r>
            <a:r>
              <a:rPr lang="es-ES" altLang="es-ES" sz="1600" dirty="0">
                <a:latin typeface="Consolas" panose="020B0609020204030204" pitchFamily="49" charset="0"/>
              </a:rPr>
              <a:t>]</a:t>
            </a:r>
            <a:endParaRPr lang="es-ES" sz="1600" dirty="0">
              <a:latin typeface="Consolas" panose="020B0609020204030204" pitchFamily="49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8BBFABC-07CC-4E42-9EEF-31933079063D}"/>
              </a:ext>
            </a:extLst>
          </p:cNvPr>
          <p:cNvSpPr txBox="1"/>
          <p:nvPr/>
        </p:nvSpPr>
        <p:spPr>
          <a:xfrm>
            <a:off x="5174533" y="5961171"/>
            <a:ext cx="3969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dirty="0">
                <a:latin typeface="Consolas" panose="020B0609020204030204" pitchFamily="49" charset="0"/>
              </a:rPr>
              <a:t>[Pizza, </a:t>
            </a:r>
            <a:r>
              <a:rPr lang="es-ES" altLang="es-ES" sz="1600" dirty="0" err="1">
                <a:latin typeface="Consolas" panose="020B0609020204030204" pitchFamily="49" charset="0"/>
              </a:rPr>
              <a:t>Topping</a:t>
            </a:r>
            <a:r>
              <a:rPr lang="es-ES" altLang="es-ES" sz="1600" dirty="0">
                <a:latin typeface="Consolas" panose="020B0609020204030204" pitchFamily="49" charset="0"/>
              </a:rPr>
              <a:t>, !Salami, </a:t>
            </a:r>
            <a:r>
              <a:rPr lang="es-ES" altLang="es-ES" sz="1600" dirty="0" err="1">
                <a:latin typeface="Consolas" panose="020B0609020204030204" pitchFamily="49" charset="0"/>
              </a:rPr>
              <a:t>Ham</a:t>
            </a:r>
            <a:r>
              <a:rPr lang="es-ES" altLang="es-ES" sz="1600" dirty="0">
                <a:latin typeface="Consolas" panose="020B0609020204030204" pitchFamily="49" charset="0"/>
              </a:rPr>
              <a:t>, </a:t>
            </a:r>
            <a:r>
              <a:rPr lang="es-ES" altLang="es-ES" sz="1600" dirty="0" err="1">
                <a:latin typeface="Consolas" panose="020B0609020204030204" pitchFamily="49" charset="0"/>
              </a:rPr>
              <a:t>Size</a:t>
            </a:r>
            <a:r>
              <a:rPr lang="es-ES" altLang="es-ES" sz="1600" dirty="0">
                <a:latin typeface="Consolas" panose="020B0609020204030204" pitchFamily="49" charset="0"/>
              </a:rPr>
              <a:t>, Normal, !Big, </a:t>
            </a:r>
            <a:r>
              <a:rPr lang="es-ES" altLang="es-ES" sz="1600" dirty="0" err="1">
                <a:latin typeface="Consolas" panose="020B0609020204030204" pitchFamily="49" charset="0"/>
              </a:rPr>
              <a:t>Dough</a:t>
            </a:r>
            <a:r>
              <a:rPr lang="es-ES" altLang="es-ES" sz="1600" dirty="0">
                <a:latin typeface="Consolas" panose="020B0609020204030204" pitchFamily="49" charset="0"/>
              </a:rPr>
              <a:t>]</a:t>
            </a:r>
            <a:endParaRPr lang="es-E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474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Espacio de configuraciones de un FM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b="1" i="1" dirty="0">
                <a:solidFill>
                  <a:srgbClr val="0000FF"/>
                </a:solidFill>
                <a:latin typeface="+mn-lt"/>
              </a:rPr>
              <a:t>Configuration space 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espacio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 de </a:t>
            </a:r>
            <a:r>
              <a:rPr lang="en-US" altLang="es-ES" dirty="0" err="1">
                <a:solidFill>
                  <a:srgbClr val="0000FF"/>
                </a:solidFill>
                <a:latin typeface="+mn-lt"/>
              </a:rPr>
              <a:t>configuraciones</a:t>
            </a:r>
            <a:r>
              <a:rPr lang="en-US" altLang="es-ES" dirty="0">
                <a:solidFill>
                  <a:srgbClr val="0000FF"/>
                </a:solidFill>
                <a:latin typeface="+mn-lt"/>
              </a:rPr>
              <a:t>)</a:t>
            </a:r>
            <a:r>
              <a:rPr lang="es-ES" altLang="es-ES" dirty="0">
                <a:latin typeface="+mn-lt"/>
              </a:rPr>
              <a:t>: Es el conjunto de todas las configuraciones válidas posibles que representa un FM.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s-ES" altLang="es-ES" sz="1400" i="1" dirty="0">
              <a:latin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E0FB49-7CCE-4F64-8A55-9EC16F94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293096"/>
            <a:ext cx="4288991" cy="2196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4A692D-9ACA-4470-B168-6A2A44DC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46" y="4293096"/>
            <a:ext cx="4536250" cy="21825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E0C948-3DF9-4F22-93AA-602E3C68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984981"/>
            <a:ext cx="4982856" cy="178936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838CC05-4FF6-4E56-8487-9D048810B2D5}"/>
              </a:ext>
            </a:extLst>
          </p:cNvPr>
          <p:cNvSpPr txBox="1"/>
          <p:nvPr/>
        </p:nvSpPr>
        <p:spPr>
          <a:xfrm>
            <a:off x="3208363" y="3856124"/>
            <a:ext cx="237626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42 configuraciones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DF7625-2883-0D94-975C-38154803FE21}"/>
              </a:ext>
            </a:extLst>
          </p:cNvPr>
          <p:cNvSpPr txBox="1"/>
          <p:nvPr/>
        </p:nvSpPr>
        <p:spPr>
          <a:xfrm>
            <a:off x="5584627" y="1872406"/>
            <a:ext cx="3451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es-ES" sz="1400" dirty="0">
                <a:solidFill>
                  <a:srgbClr val="0000FF"/>
                </a:solidFill>
                <a:latin typeface="+mn-lt"/>
              </a:rPr>
              <a:t>Colossal configuration space</a:t>
            </a:r>
            <a:r>
              <a:rPr lang="es-ES" altLang="es-ES" sz="1400" dirty="0">
                <a:latin typeface="+mn-lt"/>
              </a:rPr>
              <a:t>: El espacio de configuraciones se considera colosal si tiene más de 10e80 configuraciones (número de átomos en el universo conocido). </a:t>
            </a:r>
          </a:p>
        </p:txBody>
      </p:sp>
    </p:spTree>
    <p:extLst>
      <p:ext uri="{BB962C8B-B14F-4D97-AF65-F5344CB8AC3E}">
        <p14:creationId xmlns:p14="http://schemas.microsoft.com/office/powerpoint/2010/main" val="352031224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Configuración vs producto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es-ES" sz="1600" b="1" i="1" dirty="0">
                <a:solidFill>
                  <a:srgbClr val="0000FF"/>
                </a:solidFill>
                <a:latin typeface="+mn-lt"/>
              </a:rPr>
              <a:t>Product </a:t>
            </a:r>
            <a:r>
              <a:rPr lang="en-US" altLang="es-ES" sz="16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altLang="es-ES" sz="1600" dirty="0" err="1">
                <a:solidFill>
                  <a:srgbClr val="0000FF"/>
                </a:solidFill>
                <a:latin typeface="+mn-lt"/>
              </a:rPr>
              <a:t>producto</a:t>
            </a:r>
            <a:r>
              <a:rPr lang="en-US" altLang="es-ES" sz="1600" dirty="0">
                <a:solidFill>
                  <a:srgbClr val="0000FF"/>
                </a:solidFill>
                <a:latin typeface="+mn-lt"/>
              </a:rPr>
              <a:t>): </a:t>
            </a:r>
            <a:r>
              <a:rPr lang="es-ES" altLang="es-ES" sz="1600" dirty="0">
                <a:latin typeface="+mn-lt"/>
              </a:rPr>
              <a:t>Un </a:t>
            </a:r>
            <a:r>
              <a:rPr lang="en-US" altLang="es-ES" sz="1600" dirty="0" err="1">
                <a:solidFill>
                  <a:srgbClr val="0000FF"/>
                </a:solidFill>
                <a:latin typeface="+mn-lt"/>
              </a:rPr>
              <a:t>producto</a:t>
            </a:r>
            <a:r>
              <a:rPr lang="es-ES" altLang="es-ES" sz="1600" dirty="0">
                <a:latin typeface="+mn-lt"/>
              </a:rPr>
              <a:t> es una configuración válida de un FM en la que solo aparecen características concretas. 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Las características abstractas (aquellas que existen solo para estructurar el modelo y no forman parte directamente de los productos finales) no se incluyen en la configuración del producto.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Normalmente, cada configuración válida representa un producto en la SPL, por lo que #Configuraciones = #Productos.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s-ES" altLang="es-ES" sz="1600" dirty="0">
                <a:latin typeface="+mn-lt"/>
              </a:rPr>
              <a:t>Sin embargo, si el FM tiene características hoja que son abstractas, un producto puede ser representado por más de una configuración. En ese caso #Configuraciones &gt; #Productos.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14ED1B-06CD-413D-B506-E83E0942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53872"/>
            <a:ext cx="4044824" cy="31490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FA6CD0-8E2B-4940-BAFD-2D50CF19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44840"/>
            <a:ext cx="4375577" cy="31972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2794AB-6036-4A50-BC24-5A453231EBB4}"/>
              </a:ext>
            </a:extLst>
          </p:cNvPr>
          <p:cNvSpPr txBox="1"/>
          <p:nvPr/>
        </p:nvSpPr>
        <p:spPr>
          <a:xfrm>
            <a:off x="2843808" y="3201125"/>
            <a:ext cx="237626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42 productos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18510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>
            <a:extLst>
              <a:ext uri="{FF2B5EF4-FFF2-40B4-BE49-F238E27FC236}">
                <a16:creationId xmlns:a16="http://schemas.microsoft.com/office/drawing/2014/main" id="{824ABF88-ACC9-44A7-AD39-DBFC5381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42589"/>
            <a:ext cx="7272808" cy="40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Glencoe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3"/>
              </a:rPr>
              <a:t>https://glencoe.hochschule-trier.de/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 y análisis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gfm.json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GFM, DIMACS, pure::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variants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v.control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SPASS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E1132AF-342B-4A17-95ED-8010DB73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168" y="1273092"/>
            <a:ext cx="2888929" cy="103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0685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215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FeatureIDE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https://featureide.github.io/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), análisis, implementación, derivación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xml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/ .fide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UVL, SXFM, XML/FIDE, DIMACS,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Guidsl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FaMa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CNF, SPL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Conqueror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8130" name="Picture 2" descr="FeatureIDE">
            <a:extLst>
              <a:ext uri="{FF2B5EF4-FFF2-40B4-BE49-F238E27FC236}">
                <a16:creationId xmlns:a16="http://schemas.microsoft.com/office/drawing/2014/main" id="{3354B5F3-076A-4C40-8998-77BB0D640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84" y="692696"/>
            <a:ext cx="1674981" cy="81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3CB400D0-DE58-4E3A-96BB-604D4CC4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3" y="3090554"/>
            <a:ext cx="4689013" cy="35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01403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21852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UVLS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dirty="0">
                <a:solidFill>
                  <a:srgbClr val="0000FF"/>
                </a:solidFill>
                <a:latin typeface="+mn-lt"/>
                <a:hlinkClick r:id="rId2"/>
              </a:rPr>
              <a:t>https://github.com/Universal-Variability-Language/uvl-lsp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algn="just">
              <a:defRPr/>
            </a:pPr>
            <a:r>
              <a:rPr lang="es-ES" altLang="es-ES" b="1" dirty="0" err="1">
                <a:solidFill>
                  <a:srgbClr val="0000FF"/>
                </a:solidFill>
                <a:latin typeface="+mn-lt"/>
              </a:rPr>
              <a:t>VSCode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dirty="0" err="1">
                <a:solidFill>
                  <a:srgbClr val="0000FF"/>
                </a:solidFill>
                <a:latin typeface="+mn-lt"/>
              </a:rPr>
              <a:t>extension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dirty="0">
                <a:solidFill>
                  <a:srgbClr val="0000FF"/>
                </a:solidFill>
                <a:latin typeface="+mn-lt"/>
                <a:hlinkClick r:id="rId3"/>
              </a:rPr>
              <a:t>https://marketplace.visualstudio.com/items?itemName=caradhras.uvls-code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(</a:t>
            </a:r>
            <a:r>
              <a:rPr lang="es-ES" altLang="es-ES" i="1" dirty="0">
                <a:solidFill>
                  <a:srgbClr val="0000FF"/>
                </a:solidFill>
                <a:latin typeface="+mn-lt"/>
              </a:rPr>
              <a:t>UVL)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y generación de configuraciones (.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json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uvl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/ 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json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586BE-E8BC-424F-A8F8-348CDA1C98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09" y="3005083"/>
            <a:ext cx="4293312" cy="36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@Universal-Variability-Language">
            <a:extLst>
              <a:ext uri="{FF2B5EF4-FFF2-40B4-BE49-F238E27FC236}">
                <a16:creationId xmlns:a16="http://schemas.microsoft.com/office/drawing/2014/main" id="{C48F9986-B2CA-4C70-9E78-28F2474C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19" y="2204864"/>
            <a:ext cx="1321723" cy="13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0032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sz="2000" dirty="0" err="1"/>
              <a:t>Parte</a:t>
            </a:r>
            <a:r>
              <a:rPr lang="en-US" sz="2000" dirty="0"/>
              <a:t> II. </a:t>
            </a:r>
            <a:r>
              <a:rPr lang="en-US" sz="2000" dirty="0" err="1"/>
              <a:t>Modelado</a:t>
            </a:r>
            <a:r>
              <a:rPr lang="en-US" sz="2000" dirty="0"/>
              <a:t> y </a:t>
            </a:r>
            <a:r>
              <a:rPr lang="en-US" sz="2000" dirty="0" err="1"/>
              <a:t>Análisis</a:t>
            </a:r>
            <a:r>
              <a:rPr lang="en-US" sz="2000" dirty="0"/>
              <a:t> de la </a:t>
            </a:r>
            <a:r>
              <a:rPr lang="en-US" sz="2000" dirty="0" err="1"/>
              <a:t>Variabilidad</a:t>
            </a:r>
            <a:endParaRPr lang="en-US" sz="1800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EAE584B-B5F6-4B38-9FBB-75D5F1F3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1" y="1052736"/>
            <a:ext cx="855729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AEE942-6314-4922-9E9B-8104CD003D43}"/>
              </a:ext>
            </a:extLst>
          </p:cNvPr>
          <p:cNvSpPr/>
          <p:nvPr/>
        </p:nvSpPr>
        <p:spPr>
          <a:xfrm>
            <a:off x="1115616" y="1052736"/>
            <a:ext cx="3312368" cy="525658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9869"/>
            <a:ext cx="9144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Herramientas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FlamapyIDE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2000" dirty="0">
                <a:solidFill>
                  <a:srgbClr val="0000FF"/>
                </a:solidFill>
                <a:latin typeface="+mn-lt"/>
                <a:hlinkClick r:id="rId2"/>
              </a:rPr>
              <a:t>https://ide.flamapy.org/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Funcionalidad: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modelado y análisis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Lenguaje: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Extended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 (UVL)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Formato: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.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uvl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Compatibilidad: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UVL, GFM, AFM, FIDE, JSON,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FaMa</a:t>
            </a:r>
            <a:endParaRPr lang="es-ES" altLang="es-ES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945313-F153-41DE-BC22-DE34122D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2804161"/>
            <a:ext cx="8676456" cy="37046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4E703E-0F6C-4C8F-93DF-C505EDF6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22" y="1334966"/>
            <a:ext cx="3195206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0278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5004048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5004048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Crea un modelo de características en UVL que represente la variabilidad de la siguiente carta de productos de una pizzería.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Responda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modelo es válido?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textuales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esté presente en todos los productos?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no esté presente en ningún producto?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 es el producto más barato?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inconsistencia en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¿Qué estrategia de adopción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adoption</a:t>
            </a:r>
            <a:r>
              <a:rPr lang="es-ES" altLang="es-ES" sz="140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path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se ha seguido para construir el modelo?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B3656B-FA13-408F-B7A8-84D33F96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46705"/>
            <a:ext cx="3939829" cy="55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7149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9144000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2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s-ES" dirty="0"/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545615AD-81B7-4C6A-7A81-A184A3902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Crea un modelo de características en UVL que represente las características comunes y variables del dominio identificado en el Ejercicio del Tema 1.2.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Responda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¿El modelo es válido?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textuales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esté presente en todos los productos?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que no esté presente en ningún producto?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¿Cuál es el producto más barato?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¿Hay alguna inconsistencia en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¿Qué estrategia de adopción (</a:t>
            </a:r>
            <a:r>
              <a:rPr lang="es-ES" altLang="es-ES" sz="1800" i="1" dirty="0" err="1">
                <a:solidFill>
                  <a:schemeClr val="tx1"/>
                </a:solidFill>
                <a:latin typeface="Arial" panose="020B0604020202020204" pitchFamily="34" charset="0"/>
              </a:rPr>
              <a:t>adoption</a:t>
            </a:r>
            <a:r>
              <a:rPr lang="es-ES" altLang="es-ES" sz="1800" i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altLang="es-ES" sz="1800" i="1" dirty="0" err="1">
                <a:solidFill>
                  <a:schemeClr val="tx1"/>
                </a:solidFill>
                <a:latin typeface="Arial" panose="020B0604020202020204" pitchFamily="34" charset="0"/>
              </a:rPr>
              <a:t>path</a:t>
            </a: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) se ha seguido para construir el modelo?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04859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2309-67BF-4EE8-AB38-1C00BB42A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33795" name="Subtítulo 2">
            <a:extLst>
              <a:ext uri="{FF2B5EF4-FFF2-40B4-BE49-F238E27FC236}">
                <a16:creationId xmlns:a16="http://schemas.microsoft.com/office/drawing/2014/main" id="{615CC69B-FF86-415F-8A4C-B9D6CE0F6F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altLang="es-ES" i="1" dirty="0"/>
              <a:t>“Variability is not a problem to be eliminated but a resource to be managed.” </a:t>
            </a:r>
            <a:br>
              <a:rPr lang="en-US" altLang="es-ES" i="1" dirty="0"/>
            </a:br>
            <a:r>
              <a:rPr lang="en-US" altLang="es-ES" dirty="0"/>
              <a:t>Jan Bosch, 2000</a:t>
            </a:r>
          </a:p>
        </p:txBody>
      </p:sp>
    </p:spTree>
    <p:extLst>
      <p:ext uri="{BB962C8B-B14F-4D97-AF65-F5344CB8AC3E}">
        <p14:creationId xmlns:p14="http://schemas.microsoft.com/office/powerpoint/2010/main" val="1910624615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Automated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Analysis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Feature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(AAFM)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(Análisis automático de modelos de características): </a:t>
            </a:r>
            <a:r>
              <a:rPr lang="es-ES" sz="2000" kern="0" dirty="0">
                <a:latin typeface="+mn-lt"/>
              </a:rPr>
              <a:t>Conjunto de técnicas y herramientas diseñadas para validar, verificar y explorar las propiedades de los modelos de características, con el objetivo de asegurar su coherencia, detectar errores, y optimizar las configuraciones posibles.</a:t>
            </a:r>
          </a:p>
          <a:p>
            <a:pPr algn="just">
              <a:defRPr/>
            </a:pPr>
            <a:endParaRPr lang="es-ES" sz="2000" kern="0" dirty="0">
              <a:latin typeface="+mn-lt"/>
            </a:endParaRPr>
          </a:p>
          <a:p>
            <a:pPr algn="just">
              <a:defRPr/>
            </a:pPr>
            <a:r>
              <a:rPr lang="es-ES" sz="2000" kern="0" dirty="0">
                <a:latin typeface="+mn-lt"/>
              </a:rPr>
              <a:t>El proceso de AAFM consiste en transformar la información del modelo de características a un paradigma formal/lógico (SAT, CSP, BDD,…) y luego realizar un conjunto de operaciones sobre ese paradigma mediante un motor de resolución (</a:t>
            </a:r>
            <a:r>
              <a:rPr lang="es-ES" altLang="es-ES" sz="2000" i="1" dirty="0" err="1">
                <a:solidFill>
                  <a:srgbClr val="0000FF"/>
                </a:solidFill>
                <a:latin typeface="+mn-lt"/>
              </a:rPr>
              <a:t>solver</a:t>
            </a:r>
            <a:r>
              <a:rPr lang="es-ES" sz="2000" kern="0" dirty="0">
                <a:latin typeface="+mn-lt"/>
              </a:rPr>
              <a:t>) para extraer información útil.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8C407A-7880-4A09-A17E-F9580BB4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95" y="3407648"/>
            <a:ext cx="7066609" cy="33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1511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9144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1400" u="sng" kern="0" dirty="0">
                <a:latin typeface="+mn-lt"/>
              </a:rPr>
              <a:t>Enfoques para analizar la variabilidad: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Operaciones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sobre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el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FM y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algoritmos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ad-hoc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: </a:t>
            </a:r>
            <a:r>
              <a:rPr lang="en-US" altLang="es-ES" sz="1400" dirty="0" err="1">
                <a:latin typeface="+mn-lt"/>
              </a:rPr>
              <a:t>Algunas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 no </a:t>
            </a:r>
            <a:r>
              <a:rPr lang="en-US" altLang="es-ES" sz="1400" dirty="0" err="1">
                <a:latin typeface="+mn-lt"/>
              </a:rPr>
              <a:t>necesitan</a:t>
            </a:r>
            <a:r>
              <a:rPr lang="en-US" altLang="es-ES" sz="1400" dirty="0">
                <a:latin typeface="+mn-lt"/>
              </a:rPr>
              <a:t> de un </a:t>
            </a:r>
            <a:r>
              <a:rPr lang="en-US" altLang="es-ES" sz="1400" i="1" dirty="0">
                <a:latin typeface="+mn-lt"/>
              </a:rPr>
              <a:t>solver</a:t>
            </a:r>
            <a:r>
              <a:rPr lang="en-US" altLang="es-ES" sz="1400" dirty="0">
                <a:latin typeface="+mn-lt"/>
              </a:rPr>
              <a:t> y </a:t>
            </a:r>
            <a:r>
              <a:rPr lang="en-US" altLang="es-ES" sz="1400" dirty="0" err="1">
                <a:latin typeface="+mn-lt"/>
              </a:rPr>
              <a:t>pueden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realizarse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directamente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sobre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modelo</a:t>
            </a:r>
            <a:r>
              <a:rPr lang="en-US" altLang="es-ES" sz="1400" dirty="0">
                <a:latin typeface="+mn-lt"/>
              </a:rPr>
              <a:t>. Este es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caso</a:t>
            </a:r>
            <a:r>
              <a:rPr lang="en-US" altLang="es-ES" sz="1400" dirty="0">
                <a:latin typeface="+mn-lt"/>
              </a:rPr>
              <a:t> de las </a:t>
            </a:r>
            <a:r>
              <a:rPr lang="en-US" altLang="es-ES" sz="1400" dirty="0" err="1">
                <a:latin typeface="+mn-lt"/>
              </a:rPr>
              <a:t>métricas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estructurales</a:t>
            </a:r>
            <a:r>
              <a:rPr lang="en-US" altLang="es-ES" sz="1400" dirty="0">
                <a:latin typeface="+mn-lt"/>
              </a:rPr>
              <a:t> y </a:t>
            </a:r>
            <a:r>
              <a:rPr lang="en-US" altLang="es-ES" sz="1400" dirty="0" err="1">
                <a:latin typeface="+mn-lt"/>
              </a:rPr>
              <a:t>algunas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básicas</a:t>
            </a:r>
            <a:r>
              <a:rPr lang="en-US" altLang="es-ES" sz="1400" dirty="0">
                <a:latin typeface="+mn-lt"/>
              </a:rPr>
              <a:t>.</a:t>
            </a:r>
            <a:endParaRPr lang="es-E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sz="12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Formalización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a un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paradigma</a:t>
            </a:r>
            <a:r>
              <a:rPr lang="en-US" sz="14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i="1" kern="0" dirty="0" err="1">
                <a:solidFill>
                  <a:srgbClr val="0000FF"/>
                </a:solidFill>
                <a:latin typeface="+mn-lt"/>
              </a:rPr>
              <a:t>lógico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: </a:t>
            </a:r>
            <a:r>
              <a:rPr lang="en-US" altLang="es-ES" sz="1400" dirty="0">
                <a:latin typeface="+mn-lt"/>
              </a:rPr>
              <a:t>Se </a:t>
            </a:r>
            <a:r>
              <a:rPr lang="en-US" altLang="es-ES" sz="1400" dirty="0" err="1">
                <a:latin typeface="+mn-lt"/>
              </a:rPr>
              <a:t>transforma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el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modelo</a:t>
            </a:r>
            <a:r>
              <a:rPr lang="en-US" altLang="es-ES" sz="1400" dirty="0">
                <a:latin typeface="+mn-lt"/>
              </a:rPr>
              <a:t> a un </a:t>
            </a:r>
            <a:r>
              <a:rPr lang="en-US" altLang="es-ES" sz="1400" dirty="0" err="1">
                <a:latin typeface="+mn-lt"/>
              </a:rPr>
              <a:t>paradigma</a:t>
            </a:r>
            <a:r>
              <a:rPr lang="en-US" altLang="es-ES" sz="1400" dirty="0">
                <a:latin typeface="+mn-lt"/>
              </a:rPr>
              <a:t> </a:t>
            </a:r>
            <a:r>
              <a:rPr lang="en-US" altLang="es-ES" sz="1400" dirty="0" err="1">
                <a:latin typeface="+mn-lt"/>
              </a:rPr>
              <a:t>lógico</a:t>
            </a:r>
            <a:r>
              <a:rPr lang="en-US" altLang="es-ES" sz="1400" dirty="0">
                <a:latin typeface="+mn-lt"/>
              </a:rPr>
              <a:t> y se </a:t>
            </a:r>
            <a:r>
              <a:rPr lang="en-US" altLang="es-ES" sz="1400" dirty="0" err="1">
                <a:latin typeface="+mn-lt"/>
              </a:rPr>
              <a:t>usa</a:t>
            </a:r>
            <a:r>
              <a:rPr lang="en-US" altLang="es-ES" sz="1400" dirty="0">
                <a:latin typeface="+mn-lt"/>
              </a:rPr>
              <a:t> un </a:t>
            </a:r>
            <a:r>
              <a:rPr lang="en-US" altLang="es-ES" sz="1400" i="1" dirty="0">
                <a:latin typeface="+mn-lt"/>
              </a:rPr>
              <a:t>solver</a:t>
            </a:r>
            <a:r>
              <a:rPr lang="en-US" altLang="es-ES" sz="1400" dirty="0">
                <a:latin typeface="+mn-lt"/>
              </a:rPr>
              <a:t> para </a:t>
            </a:r>
            <a:r>
              <a:rPr lang="en-US" altLang="es-ES" sz="1400" dirty="0" err="1">
                <a:latin typeface="+mn-lt"/>
              </a:rPr>
              <a:t>realizar</a:t>
            </a:r>
            <a:r>
              <a:rPr lang="en-US" altLang="es-ES" sz="1400" dirty="0">
                <a:latin typeface="+mn-lt"/>
              </a:rPr>
              <a:t> las </a:t>
            </a:r>
            <a:r>
              <a:rPr lang="en-US" altLang="es-ES" sz="1400" dirty="0" err="1">
                <a:latin typeface="+mn-lt"/>
              </a:rPr>
              <a:t>operaciones</a:t>
            </a:r>
            <a:r>
              <a:rPr lang="en-US" altLang="es-ES" sz="1400" dirty="0">
                <a:latin typeface="+mn-lt"/>
              </a:rPr>
              <a:t> de </a:t>
            </a:r>
            <a:r>
              <a:rPr lang="en-US" altLang="es-ES" sz="1400" dirty="0" err="1">
                <a:latin typeface="+mn-lt"/>
              </a:rPr>
              <a:t>análisis</a:t>
            </a:r>
            <a:r>
              <a:rPr lang="en-US" altLang="es-ES" sz="14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SAT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SATisfiability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problem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CSP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Constraint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Satisfaction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Problem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SMT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Satisfiability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Modulo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Theories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algn="just">
              <a:defRPr/>
            </a:pPr>
            <a:endParaRPr lang="es-ES" sz="1400" b="1" i="1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Técnicas de compilación de conocimiento: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Se transforma el modelo a otra representación más compacta o a una estructura de datos más eficiente y se definen las operaciones de análisis sobre esa nueva representación/estructura.</a:t>
            </a:r>
            <a:endParaRPr lang="en-U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BDD 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Binary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Decision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400" i="1" kern="0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sz="1400" i="1" kern="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Tablas de configuraciones</a:t>
            </a:r>
            <a:endParaRPr lang="es-ES" sz="1400" i="1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Grafos de dependencias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sz="1400" b="1" i="1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Técnicas avanzadas de ingeniería del software e IA:</a:t>
            </a:r>
            <a:r>
              <a:rPr lang="es-ES" sz="1400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400" dirty="0">
                <a:latin typeface="+mn-lt"/>
              </a:rPr>
              <a:t>Se transforma el modelo a una representación que pueda usarse con las técnicas y herramientas de ingeniería del software avanzada e inteligencia artificial.</a:t>
            </a:r>
            <a:endParaRPr lang="en-US" altLang="es-ES" sz="14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Algoritmo genéticos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Redes neuronales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Simulaciones de Monte-Carlo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400" b="1" i="1" kern="0" dirty="0">
                <a:solidFill>
                  <a:srgbClr val="0000FF"/>
                </a:solidFill>
                <a:latin typeface="+mn-lt"/>
              </a:rPr>
              <a:t>…</a:t>
            </a:r>
            <a:endParaRPr lang="es-ES" sz="1400" kern="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18C613-BEBF-4C83-98E6-980AA8E6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5156836"/>
            <a:ext cx="6359443" cy="13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25378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0934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Algoritmos ad-hoc sobre el FM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Métricas estructurales: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#Características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#Restricciones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Factor de ramificación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hoja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Profundidad máxima del árbol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sz="2000" b="1" i="1" dirty="0"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#Configuraciones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Características comunes (</a:t>
            </a:r>
            <a:r>
              <a:rPr lang="es-ES" altLang="es-ES" i="1" dirty="0" err="1">
                <a:latin typeface="+mn-lt"/>
              </a:rPr>
              <a:t>core</a:t>
            </a:r>
            <a:r>
              <a:rPr lang="es-ES" altLang="es-ES" dirty="0">
                <a:latin typeface="+mn-lt"/>
              </a:rPr>
              <a:t>)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Conjunto atómicos de características del árbol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latin typeface="+mn-lt"/>
              </a:rPr>
              <a:t>…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B5354-4EDF-4BD9-9C32-E07E188E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4" y="4797152"/>
            <a:ext cx="6634081" cy="184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803D11-46EE-40E0-A38F-676ED67FCDD7}"/>
              </a:ext>
            </a:extLst>
          </p:cNvPr>
          <p:cNvSpPr txBox="1"/>
          <p:nvPr/>
        </p:nvSpPr>
        <p:spPr>
          <a:xfrm>
            <a:off x="170165" y="4982302"/>
            <a:ext cx="22060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600" u="sng" dirty="0">
                <a:latin typeface="+mn-lt"/>
              </a:rPr>
              <a:t>Ejemplo:</a:t>
            </a:r>
            <a:br>
              <a:rPr lang="es-ES" altLang="es-ES" sz="1600" dirty="0">
                <a:latin typeface="+mn-lt"/>
              </a:rPr>
            </a:br>
            <a:r>
              <a:rPr lang="es-ES" altLang="es-ES" sz="1600" dirty="0">
                <a:latin typeface="+mn-lt"/>
              </a:rPr>
              <a:t>Algoritmo recursivo para calcular el número de configuraciones del árbol (sin tener en cuenta restricciones textuales).</a:t>
            </a:r>
            <a:endParaRPr lang="es-E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3B4B50-F841-4C4A-8658-33BC44F05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86" y="1472275"/>
            <a:ext cx="3182002" cy="31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433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39087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Formalización del FM a SAT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opcionales-falsas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Configuración válida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Filtros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Detección de conflictos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Diagnósticos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5E65FB-23DC-40BD-BD90-3C207532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5" y="1391168"/>
            <a:ext cx="4935400" cy="52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49538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1857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Formalización del FM a CSP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opcionales-falsas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Configuración válida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Filtros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Detección de conflictos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Diagnósticos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 óptimas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F1FB5F-1C43-4271-99B1-06161EEF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71" y="1484784"/>
            <a:ext cx="5136670" cy="47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2441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Transformación del FM a BDD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Operaciones de análisis: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Satisfacible</a:t>
            </a:r>
            <a:r>
              <a:rPr lang="es-ES" altLang="es-ES" sz="2000" dirty="0">
                <a:latin typeface="+mn-lt"/>
              </a:rPr>
              <a:t> (válido)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comunes (</a:t>
            </a:r>
            <a:r>
              <a:rPr lang="es-ES" altLang="es-ES" sz="2000" i="1" dirty="0" err="1">
                <a:latin typeface="+mn-lt"/>
              </a:rPr>
              <a:t>core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Características muertas (</a:t>
            </a:r>
            <a:r>
              <a:rPr lang="es-ES" altLang="es-ES" sz="2000" i="1" dirty="0" err="1">
                <a:latin typeface="+mn-lt"/>
              </a:rPr>
              <a:t>dead</a:t>
            </a:r>
            <a:r>
              <a:rPr lang="es-ES" altLang="es-ES" sz="20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#Configuraciones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Configuraciones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Sampleo</a:t>
            </a:r>
            <a:endParaRPr lang="es-ES" altLang="es-ES" sz="20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 err="1">
                <a:latin typeface="+mn-lt"/>
              </a:rPr>
              <a:t>Commonality</a:t>
            </a:r>
            <a:endParaRPr lang="es-ES" altLang="es-ES" sz="20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Distribución de productos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Probabilidad </a:t>
            </a:r>
          </a:p>
          <a:p>
            <a:pPr algn="just">
              <a:defRPr/>
            </a:pPr>
            <a:r>
              <a:rPr lang="es-ES" altLang="es-ES" sz="2000" dirty="0">
                <a:latin typeface="+mn-lt"/>
              </a:rPr>
              <a:t>     de inclusión de features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2000" dirty="0">
                <a:latin typeface="+mn-lt"/>
              </a:rPr>
              <a:t>…</a:t>
            </a:r>
            <a:endParaRPr lang="es-ES" altLang="es-ES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0D2E3F-FFDC-401E-B0BC-A331C56A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88" y="1412776"/>
            <a:ext cx="3733085" cy="5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439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22309-67BF-4EE8-AB38-1C00BB42A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33795" name="Subtítulo 2">
            <a:extLst>
              <a:ext uri="{FF2B5EF4-FFF2-40B4-BE49-F238E27FC236}">
                <a16:creationId xmlns:a16="http://schemas.microsoft.com/office/drawing/2014/main" id="{615CC69B-FF86-415F-8A4C-B9D6CE0F6F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altLang="es-ES" i="1" dirty="0"/>
              <a:t>“Uncontrolled variation is the enemy of quality.” </a:t>
            </a:r>
            <a:br>
              <a:rPr lang="en-US" altLang="es-ES" i="1" dirty="0"/>
            </a:br>
            <a:r>
              <a:rPr lang="en-US" altLang="es-ES" dirty="0"/>
              <a:t>W. Edwards Deming, 1982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77F628-3248-4E9A-98BE-6193E2083A63}"/>
              </a:ext>
            </a:extLst>
          </p:cNvPr>
          <p:cNvSpPr txBox="1"/>
          <p:nvPr/>
        </p:nvSpPr>
        <p:spPr>
          <a:xfrm>
            <a:off x="0" y="522920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131413"/>
                </a:solidFill>
                <a:latin typeface="+mn-lt"/>
              </a:rPr>
              <a:t>Deming emphasized the importance of reducing variability in production processes to ensure quality and efficiency.</a:t>
            </a:r>
            <a:endParaRPr lang="es-ES" sz="1400" dirty="0">
              <a:latin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78214A-55AB-41BB-83D5-586CD880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1" y="1431270"/>
            <a:ext cx="8779678" cy="4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7637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Instalación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Requisitos: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Consolas" panose="020B0609020204030204" pitchFamily="49" charset="0"/>
              </a:rPr>
              <a:t>Python &gt;= 3.9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+mn-lt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Crear entorno virtual: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python</a:t>
            </a:r>
            <a:r>
              <a:rPr lang="es-ES" altLang="es-ES" dirty="0">
                <a:latin typeface="Consolas" panose="020B0609020204030204" pitchFamily="49" charset="0"/>
              </a:rPr>
              <a:t> -m </a:t>
            </a:r>
            <a:r>
              <a:rPr lang="es-ES" altLang="es-ES" dirty="0" err="1">
                <a:latin typeface="Consolas" panose="020B0609020204030204" pitchFamily="49" charset="0"/>
              </a:rPr>
              <a:t>venv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Consolas" panose="020B0609020204030204" pitchFamily="49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Activar entorno virtual: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En Linux: </a:t>
            </a:r>
            <a:r>
              <a:rPr lang="es-ES" altLang="es-ES" dirty="0" err="1">
                <a:latin typeface="Consolas" panose="020B0609020204030204" pitchFamily="49" charset="0"/>
              </a:rPr>
              <a:t>source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r>
              <a:rPr lang="es-ES" altLang="es-ES" dirty="0">
                <a:latin typeface="Consolas" panose="020B0609020204030204" pitchFamily="49" charset="0"/>
              </a:rPr>
              <a:t>/</a:t>
            </a:r>
            <a:r>
              <a:rPr lang="es-ES" altLang="es-ES" dirty="0" err="1">
                <a:latin typeface="Consolas" panose="020B0609020204030204" pitchFamily="49" charset="0"/>
              </a:rPr>
              <a:t>bin</a:t>
            </a:r>
            <a:r>
              <a:rPr lang="es-ES" altLang="es-ES" dirty="0">
                <a:latin typeface="Consolas" panose="020B0609020204030204" pitchFamily="49" charset="0"/>
              </a:rPr>
              <a:t>/</a:t>
            </a:r>
            <a:r>
              <a:rPr lang="es-ES" altLang="es-ES" dirty="0" err="1">
                <a:latin typeface="Consolas" panose="020B0609020204030204" pitchFamily="49" charset="0"/>
              </a:rPr>
              <a:t>activate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En Windows: </a:t>
            </a:r>
            <a:r>
              <a:rPr lang="es-ES" altLang="es-ES" dirty="0">
                <a:latin typeface="Consolas" panose="020B0609020204030204" pitchFamily="49" charset="0"/>
              </a:rPr>
              <a:t>.\</a:t>
            </a:r>
            <a:r>
              <a:rPr lang="es-ES" altLang="es-ES" dirty="0" err="1">
                <a:latin typeface="Consolas" panose="020B0609020204030204" pitchFamily="49" charset="0"/>
              </a:rPr>
              <a:t>env</a:t>
            </a:r>
            <a:r>
              <a:rPr lang="es-ES" altLang="es-ES" dirty="0">
                <a:latin typeface="Consolas" panose="020B0609020204030204" pitchFamily="49" charset="0"/>
              </a:rPr>
              <a:t>\Scripts\</a:t>
            </a:r>
            <a:r>
              <a:rPr lang="es-ES" altLang="es-ES" dirty="0" err="1">
                <a:latin typeface="Consolas" panose="020B0609020204030204" pitchFamily="49" charset="0"/>
              </a:rPr>
              <a:t>Activate</a:t>
            </a:r>
            <a:endParaRPr lang="es-ES" altLang="es-ES" dirty="0">
              <a:latin typeface="Consolas" panose="020B0609020204030204" pitchFamily="49" charset="0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Consolas" panose="020B0609020204030204" pitchFamily="49" charset="0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Instalar </a:t>
            </a:r>
            <a:r>
              <a:rPr lang="es-ES" altLang="es-ES" sz="1800" b="1" dirty="0" err="1">
                <a:solidFill>
                  <a:srgbClr val="0000FF"/>
                </a:solidFill>
                <a:latin typeface="+mn-lt"/>
              </a:rPr>
              <a:t>Flamapy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pip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install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flamapy</a:t>
            </a:r>
            <a:endParaRPr lang="es-ES" altLang="es-ES" dirty="0">
              <a:latin typeface="Consolas" panose="020B0609020204030204" pitchFamily="49" charset="0"/>
            </a:endParaRPr>
          </a:p>
          <a:p>
            <a:pPr lvl="1" algn="just">
              <a:defRPr/>
            </a:pPr>
            <a:r>
              <a:rPr lang="es-ES" altLang="es-ES" sz="1600" dirty="0">
                <a:latin typeface="+mn-lt"/>
              </a:rPr>
              <a:t>Esto instalará los siguientes </a:t>
            </a:r>
            <a:r>
              <a:rPr lang="es-ES" altLang="es-ES" sz="1600" dirty="0" err="1">
                <a:latin typeface="+mn-lt"/>
              </a:rPr>
              <a:t>plugins</a:t>
            </a:r>
            <a:r>
              <a:rPr lang="es-ES" altLang="es-ES" sz="1600" dirty="0">
                <a:latin typeface="+mn-lt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flamapy-fw</a:t>
            </a:r>
            <a:r>
              <a:rPr lang="es-ES" altLang="es-ES" sz="1600" dirty="0">
                <a:latin typeface="+mn-lt"/>
              </a:rPr>
              <a:t>, que instala todas las utilidades del </a:t>
            </a:r>
            <a:r>
              <a:rPr lang="es-ES" altLang="es-ES" sz="1600" dirty="0" err="1">
                <a:latin typeface="+mn-lt"/>
              </a:rPr>
              <a:t>backend</a:t>
            </a:r>
            <a:r>
              <a:rPr lang="es-ES" altLang="es-ES" sz="1600" dirty="0">
                <a:latin typeface="+mn-lt"/>
              </a:rPr>
              <a:t> para encontrar y ejecutar operaciones.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flamapy-fm</a:t>
            </a:r>
            <a:r>
              <a:rPr lang="es-ES" altLang="es-ES" sz="1600" dirty="0">
                <a:latin typeface="+mn-lt"/>
              </a:rPr>
              <a:t>, que instala el plugin necesario para leer y manipular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flamapy-sat</a:t>
            </a:r>
            <a:r>
              <a:rPr lang="es-ES" altLang="es-ES" sz="1600" dirty="0">
                <a:latin typeface="+mn-lt"/>
              </a:rPr>
              <a:t>, que permite ejecutar operaciones de resolución SAT en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b="1" dirty="0" err="1">
                <a:latin typeface="Consolas" panose="020B0609020204030204" pitchFamily="49" charset="0"/>
              </a:rPr>
              <a:t>flamapy-bdd</a:t>
            </a:r>
            <a:r>
              <a:rPr lang="es-ES" altLang="es-ES" sz="1600" dirty="0">
                <a:latin typeface="+mn-lt"/>
              </a:rPr>
              <a:t>, que permite ejecutar operaciones de resolución BDD en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+mj-lt"/>
              <a:buAutoNum type="arabicPeriod"/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(Opcional) Actualizar plugin FM: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Consolas" panose="020B0609020204030204" pitchFamily="49" charset="0"/>
              </a:rPr>
              <a:t>pip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install</a:t>
            </a:r>
            <a:r>
              <a:rPr lang="es-ES" altLang="es-ES" dirty="0">
                <a:latin typeface="Consolas" panose="020B0609020204030204" pitchFamily="49" charset="0"/>
              </a:rPr>
              <a:t> </a:t>
            </a:r>
            <a:r>
              <a:rPr lang="es-ES" altLang="es-ES" dirty="0" err="1">
                <a:latin typeface="Consolas" panose="020B0609020204030204" pitchFamily="49" charset="0"/>
              </a:rPr>
              <a:t>flamapy-fm</a:t>
            </a:r>
            <a:r>
              <a:rPr lang="es-ES" altLang="es-ES" dirty="0">
                <a:latin typeface="Consolas" panose="020B0609020204030204" pitchFamily="49" charset="0"/>
              </a:rPr>
              <a:t>==2.0.2.dev0</a:t>
            </a:r>
            <a:endParaRPr lang="es-ES" altLang="es-ES" sz="1600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altLang="es-ES" dirty="0">
              <a:latin typeface="+mn-lt"/>
            </a:endParaRPr>
          </a:p>
          <a:p>
            <a:pPr>
              <a:defRPr/>
            </a:pPr>
            <a:endParaRPr lang="es-ES" altLang="es-ES" b="1" dirty="0">
              <a:solidFill>
                <a:srgbClr val="0000FF"/>
              </a:solidFill>
              <a:latin typeface="+mn-lt"/>
            </a:endParaRPr>
          </a:p>
          <a:p>
            <a:pPr algn="ctr">
              <a:defRPr/>
            </a:pPr>
            <a:endParaRPr lang="es-ES" altLang="es-ES" sz="2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D22F4-66CC-47BB-B739-E8BE07C9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00" y="1527849"/>
            <a:ext cx="1908372" cy="5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4415C86A-4E4B-4C14-B1DB-681E8064D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0586" y="4093604"/>
            <a:ext cx="2520280" cy="6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8161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Leer/Escribir un modelo FM desde/a fichero: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702C32-55E4-46B4-A9F6-494FAE8B120E}"/>
              </a:ext>
            </a:extLst>
          </p:cNvPr>
          <p:cNvSpPr txBox="1"/>
          <p:nvPr/>
        </p:nvSpPr>
        <p:spPr>
          <a:xfrm>
            <a:off x="128856" y="4221088"/>
            <a:ext cx="4602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Formatos soportados: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UVL (.</a:t>
            </a:r>
            <a:r>
              <a:rPr lang="es-ES" altLang="es-ES" sz="1800" dirty="0" err="1">
                <a:latin typeface="+mn-lt"/>
              </a:rPr>
              <a:t>uvl</a:t>
            </a:r>
            <a:r>
              <a:rPr lang="es-ES" altLang="es-ES" sz="18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 err="1">
                <a:latin typeface="+mn-lt"/>
              </a:rPr>
              <a:t>FeatureIDE</a:t>
            </a:r>
            <a:r>
              <a:rPr lang="es-ES" altLang="es-ES" dirty="0">
                <a:latin typeface="+mn-lt"/>
              </a:rPr>
              <a:t> (.fide, .</a:t>
            </a:r>
            <a:r>
              <a:rPr lang="es-ES" altLang="es-ES" dirty="0" err="1">
                <a:latin typeface="+mn-lt"/>
              </a:rPr>
              <a:t>xml</a:t>
            </a:r>
            <a:r>
              <a:rPr lang="es-ES" altLang="es-ES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Glencoe (.</a:t>
            </a:r>
            <a:r>
              <a:rPr lang="es-ES" altLang="es-ES" dirty="0" err="1">
                <a:latin typeface="+mn-lt"/>
              </a:rPr>
              <a:t>gfm.json</a:t>
            </a:r>
            <a:r>
              <a:rPr lang="es-ES" altLang="es-ES" dirty="0">
                <a:latin typeface="+mn-lt"/>
              </a:rPr>
              <a:t>)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SPLOT (.</a:t>
            </a:r>
            <a:r>
              <a:rPr lang="es-ES" altLang="es-ES" dirty="0" err="1">
                <a:latin typeface="+mn-lt"/>
              </a:rPr>
              <a:t>sxfm</a:t>
            </a:r>
            <a:r>
              <a:rPr lang="es-ES" altLang="es-ES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JSON (.</a:t>
            </a:r>
            <a:r>
              <a:rPr lang="es-ES" altLang="es-ES" sz="1800" dirty="0" err="1">
                <a:latin typeface="+mn-lt"/>
              </a:rPr>
              <a:t>json</a:t>
            </a:r>
            <a:r>
              <a:rPr lang="es-ES" altLang="es-ES" sz="1800" dirty="0">
                <a:latin typeface="+mn-lt"/>
              </a:rPr>
              <a:t>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 err="1">
                <a:latin typeface="+mn-lt"/>
              </a:rPr>
              <a:t>FaM</a:t>
            </a:r>
            <a:r>
              <a:rPr lang="es-ES" altLang="es-ES" dirty="0" err="1">
                <a:latin typeface="+mn-lt"/>
              </a:rPr>
              <a:t>a</a:t>
            </a:r>
            <a:r>
              <a:rPr lang="es-ES" altLang="es-ES" dirty="0">
                <a:latin typeface="+mn-lt"/>
              </a:rPr>
              <a:t> (.</a:t>
            </a:r>
            <a:r>
              <a:rPr lang="es-ES" altLang="es-ES" dirty="0" err="1">
                <a:latin typeface="+mn-lt"/>
              </a:rPr>
              <a:t>afm</a:t>
            </a:r>
            <a:r>
              <a:rPr lang="es-ES" altLang="es-ES" dirty="0">
                <a:latin typeface="+mn-lt"/>
              </a:rPr>
              <a:t>, .</a:t>
            </a:r>
            <a:r>
              <a:rPr lang="es-ES" altLang="es-ES" dirty="0" err="1">
                <a:latin typeface="+mn-lt"/>
              </a:rPr>
              <a:t>xml</a:t>
            </a:r>
            <a:r>
              <a:rPr lang="es-ES" altLang="es-ES" dirty="0">
                <a:latin typeface="+mn-lt"/>
              </a:rPr>
              <a:t>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6BF45C3-43CA-42F5-B915-28E86CF9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5336108"/>
            <a:ext cx="3725986" cy="132212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120C80-3D4B-4057-AB1C-9BC740A3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60696"/>
            <a:ext cx="3733056" cy="13221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819257C-F67A-4DE7-B5D0-0D674934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23" y="1737163"/>
            <a:ext cx="8728485" cy="21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745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fm_metamodel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(Metamodelo de </a:t>
            </a:r>
            <a:r>
              <a:rPr lang="es-ES" altLang="es-ES" sz="2000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dirty="0">
                <a:solidFill>
                  <a:srgbClr val="0000FF"/>
                </a:solidFill>
                <a:latin typeface="+mn-lt"/>
              </a:rPr>
              <a:t>):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84D0E3-2543-4FDD-A127-1D7FA05E8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296" y="1916832"/>
            <a:ext cx="9144000" cy="44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63136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28261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AAFM en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800" b="1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dirty="0">
                <a:solidFill>
                  <a:srgbClr val="0000FF"/>
                </a:solidFill>
                <a:latin typeface="+mn-lt"/>
              </a:rPr>
              <a:t>Transformar el modelo FM a SAT o BDD: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702C32-55E4-46B4-A9F6-494FAE8B120E}"/>
              </a:ext>
            </a:extLst>
          </p:cNvPr>
          <p:cNvSpPr txBox="1"/>
          <p:nvPr/>
        </p:nvSpPr>
        <p:spPr>
          <a:xfrm>
            <a:off x="145533" y="2837364"/>
            <a:ext cx="460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800" b="1" dirty="0" err="1">
                <a:solidFill>
                  <a:srgbClr val="0000FF"/>
                </a:solidFill>
                <a:latin typeface="+mn-lt"/>
              </a:rPr>
              <a:t>Plugins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soportados: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800" dirty="0">
                <a:latin typeface="+mn-lt"/>
              </a:rPr>
              <a:t>SAT (“</a:t>
            </a:r>
            <a:r>
              <a:rPr lang="es-ES" altLang="es-ES" sz="1800" dirty="0" err="1">
                <a:latin typeface="+mn-lt"/>
              </a:rPr>
              <a:t>pysat</a:t>
            </a:r>
            <a:r>
              <a:rPr lang="es-ES" altLang="es-ES" sz="1800" dirty="0">
                <a:latin typeface="+mn-lt"/>
              </a:rPr>
              <a:t>”)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dirty="0">
                <a:latin typeface="+mn-lt"/>
              </a:rPr>
              <a:t>BDD (“</a:t>
            </a:r>
            <a:r>
              <a:rPr lang="es-ES" altLang="es-ES" dirty="0" err="1">
                <a:latin typeface="+mn-lt"/>
              </a:rPr>
              <a:t>bdd</a:t>
            </a:r>
            <a:r>
              <a:rPr lang="es-ES" altLang="es-ES" dirty="0">
                <a:latin typeface="+mn-lt"/>
              </a:rPr>
              <a:t>”)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FC22A4-9555-416F-A6C3-53778BA1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" y="1722344"/>
            <a:ext cx="8800046" cy="10519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5CA9ED-16AA-43F8-9A1C-9E3063DCE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110541"/>
            <a:ext cx="5794141" cy="19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2472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Atomic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Sets</a:t>
            </a:r>
            <a:r>
              <a:rPr lang="es-ES" altLang="es-ES" sz="16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(Conjuntos atómicos):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conjuntos atómicos en un FM. Un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conjunto atómico </a:t>
            </a:r>
            <a:r>
              <a:rPr lang="es-ES" altLang="es-ES" sz="1600" dirty="0">
                <a:latin typeface="+mn-lt"/>
              </a:rPr>
              <a:t>es un grupo de características que siempre aparecen juntas en todas las configuraciones del modelo.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Estos conjuntos ayudan a simplificar y reducir la complejidad del modelo al agrupar características que se comportan como una única unidad. Útil para el preprocesamiento de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, haciendo que los análisis posteriores sean más eficientes.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En un FM donde las características A y B siempre se seleccionan juntas, forman un conjunto atómico.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FMAtomicSets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49113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7D1411-A950-461C-9769-05B96CA8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3" y="5610917"/>
            <a:ext cx="4705607" cy="2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504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Average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Branching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Factor</a:t>
            </a:r>
            <a:r>
              <a:rPr lang="es-ES" altLang="es-ES" sz="16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(Factor de Ramificación Promedio):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Calcula el número promedio de características hijas por característica padre en el FM. 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Proporciona información sobre la complejidad del modelo. Ayuda a comprender la estructura del modelo e identificar áreas con alta complejidad.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Si un FM tiene 10 características padre con un total de 30 características hijas, el factor de ramificación promedio es 3.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FMAverageBranchingFactor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67223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675125-FE5C-4E76-842A-B720B181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" y="4933092"/>
            <a:ext cx="4869613" cy="2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95453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Commonality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(Comunalidad):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frecuencia con la que una característica aparece en las configuraciones de una línea de productos, generalmente expresada como un porcentaje. Las características con alta comunalidad son características esenciales.  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características más importantes que son comunes en todas las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Si una característica aparece en 80 de 100 configuraciones posibles de productos, su comunalidad es del 80%.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PySATCommonality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BDDCommonalityFactor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186092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1E251D6-A1A3-4C30-A782-5109E409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284173"/>
            <a:ext cx="4541049" cy="10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948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Distribution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(Distribución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Analiza la distribución de configuraciones dentro del FM, identificando cómo se agrupan las características en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comprender la variedad y comunalidad de las configuraciones generadas a partir del FM, ayudando en la planificación y estrategia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la distribución de los distintos modelos de automóviles generados a partir de un FM de automóviles.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BDDProductDistribution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07047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E3D62E-BBB8-46D5-A48A-7891B858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3" y="5229989"/>
            <a:ext cx="4690101" cy="773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BA6E16-9AD9-4094-B3CC-0B3241A6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112" y="5589240"/>
            <a:ext cx="2269718" cy="11528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2F7B58-7164-40BF-9166-3D6330150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3" y="6365110"/>
            <a:ext cx="2594039" cy="2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8976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Genera todas las configuraciones válidas posibles de un FM. Cada configuración representa un producto válido que puede derivarse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el análisis exhaustivo de todas las configuraciones potenciales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Enumerar todas las combinaciones válidas de características que pueden formar diferentes variantes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PySATConfigurations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BDDConfigurations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26734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B2D943-9723-4EC7-A2B2-611BCA36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8" y="4581128"/>
            <a:ext cx="4599731" cy="8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997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06BCA4-D275-4A77-8BCE-4F7B227D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DF855D-9C68-460B-876F-1ED3C3A90904}"/>
              </a:ext>
            </a:extLst>
          </p:cNvPr>
          <p:cNvSpPr txBox="1"/>
          <p:nvPr/>
        </p:nvSpPr>
        <p:spPr>
          <a:xfrm>
            <a:off x="0" y="831850"/>
            <a:ext cx="7451725" cy="62786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Modeling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(Modelado de la variabilidad): </a:t>
            </a:r>
            <a:r>
              <a:rPr lang="es-ES" kern="0" dirty="0">
                <a:latin typeface="+mn-lt"/>
              </a:rPr>
              <a:t>Proceso de representar explícitamente la variabilidad de una SPL.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u="sng" kern="0" dirty="0">
                <a:latin typeface="+mn-lt"/>
              </a:rPr>
              <a:t>Enfoques para modelar la variabilidad: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modeling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(Modelado de características): </a:t>
            </a:r>
            <a:r>
              <a:rPr lang="es-ES" altLang="es-ES" dirty="0">
                <a:latin typeface="+mn-lt"/>
              </a:rPr>
              <a:t>Mediante la identificación de características comunes y opcionales.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2"/>
              </a:rPr>
              <a:t>[FODA: Kang et al. 1990]</a:t>
            </a:r>
            <a:endParaRPr lang="es-ES" altLang="es-ES" dirty="0"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600" b="1" kern="0" dirty="0">
                <a:solidFill>
                  <a:srgbClr val="0000FF"/>
                </a:solidFill>
                <a:latin typeface="+mn-lt"/>
              </a:rPr>
              <a:t>FM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, modelos de características)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b="1" i="1" kern="0" dirty="0" err="1">
                <a:solidFill>
                  <a:srgbClr val="0000FF"/>
                </a:solidFill>
                <a:latin typeface="+mn-lt"/>
              </a:rPr>
              <a:t>diagrams</a:t>
            </a:r>
            <a:r>
              <a:rPr lang="es-ES" sz="1600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sz="1600" b="1" kern="0" dirty="0">
                <a:solidFill>
                  <a:srgbClr val="0000FF"/>
                </a:solidFill>
                <a:latin typeface="+mn-lt"/>
              </a:rPr>
              <a:t>FD</a:t>
            </a:r>
            <a:r>
              <a:rPr lang="es-ES" sz="1600" kern="0" dirty="0">
                <a:solidFill>
                  <a:srgbClr val="0000FF"/>
                </a:solidFill>
                <a:latin typeface="+mn-lt"/>
              </a:rPr>
              <a:t>, diagramas de características)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endParaRPr lang="es-ES" sz="16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Decision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b="1" kern="0" dirty="0">
                <a:solidFill>
                  <a:srgbClr val="0000FF"/>
                </a:solidFill>
                <a:latin typeface="+mn-lt"/>
              </a:rPr>
              <a:t>DM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, Modelos de decisión): </a:t>
            </a:r>
            <a:r>
              <a:rPr lang="es-ES" altLang="es-ES" dirty="0">
                <a:latin typeface="+mn-lt"/>
              </a:rPr>
              <a:t>Mediante las decisiones necesarias para configurar y derivar un producto específico dentro de la SPL.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3"/>
              </a:rPr>
              <a:t>[Schmid et al. 2011]</a:t>
            </a:r>
            <a:endParaRPr lang="es-ES" sz="2400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Orthogonal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b="1" i="1" kern="0" dirty="0" err="1">
                <a:solidFill>
                  <a:srgbClr val="0000FF"/>
                </a:solidFill>
                <a:latin typeface="+mn-lt"/>
              </a:rPr>
              <a:t>models</a:t>
            </a:r>
            <a:r>
              <a:rPr lang="es-ES" b="1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b="1" kern="0" dirty="0">
                <a:solidFill>
                  <a:srgbClr val="0000FF"/>
                </a:solidFill>
                <a:latin typeface="+mn-lt"/>
              </a:rPr>
              <a:t>OVM</a:t>
            </a:r>
            <a:r>
              <a:rPr lang="es-ES" kern="0" dirty="0">
                <a:solidFill>
                  <a:srgbClr val="0000FF"/>
                </a:solidFill>
                <a:latin typeface="+mn-lt"/>
              </a:rPr>
              <a:t>, Modelos de variabilidad ortogonales): </a:t>
            </a:r>
            <a:r>
              <a:rPr lang="es-ES" altLang="es-ES" dirty="0">
                <a:latin typeface="+mn-lt"/>
              </a:rPr>
              <a:t>De manera transversal relacionándola con otros modelos de desarrollo software (</a:t>
            </a:r>
            <a:r>
              <a:rPr lang="es-ES" altLang="es-ES" dirty="0" err="1">
                <a:latin typeface="+mn-lt"/>
              </a:rPr>
              <a:t>e.g</a:t>
            </a:r>
            <a:r>
              <a:rPr lang="es-ES" altLang="es-ES" dirty="0">
                <a:latin typeface="+mn-lt"/>
              </a:rPr>
              <a:t>., modelos de características, casos de uso, diseño, componentes y pruebas).</a:t>
            </a:r>
            <a:r>
              <a:rPr lang="es-ES" altLang="es-ES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4"/>
              </a:rPr>
              <a:t>[Pohl et al. 2005]</a:t>
            </a:r>
            <a:endParaRPr lang="es-ES" sz="2400" kern="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Otros: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CVL 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Common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Language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)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5"/>
              </a:rPr>
              <a:t>[</a:t>
            </a:r>
            <a:r>
              <a:rPr lang="es-ES" kern="0" dirty="0" err="1">
                <a:solidFill>
                  <a:srgbClr val="0000FF"/>
                </a:solidFill>
                <a:latin typeface="+mn-lt"/>
                <a:hlinkClick r:id="rId5"/>
              </a:rPr>
              <a:t>Haugen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5"/>
              </a:rPr>
              <a:t> et al. 2008]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b="1" i="1" kern="0" dirty="0">
                <a:solidFill>
                  <a:srgbClr val="0000FF"/>
                </a:solidFill>
                <a:latin typeface="+mn-lt"/>
              </a:rPr>
              <a:t>UML 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6"/>
              </a:rPr>
              <a:t>[</a:t>
            </a:r>
            <a:r>
              <a:rPr lang="es-ES" kern="0" dirty="0" err="1">
                <a:solidFill>
                  <a:srgbClr val="0000FF"/>
                </a:solidFill>
                <a:latin typeface="+mn-lt"/>
                <a:hlinkClick r:id="rId6"/>
              </a:rPr>
              <a:t>Gomaa</a:t>
            </a:r>
            <a:r>
              <a:rPr lang="es-ES" kern="0" dirty="0">
                <a:solidFill>
                  <a:srgbClr val="0000FF"/>
                </a:solidFill>
                <a:latin typeface="+mn-lt"/>
                <a:hlinkClick r:id="rId6"/>
              </a:rPr>
              <a:t> 2004]</a:t>
            </a:r>
            <a:endParaRPr lang="es-ES" kern="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kern="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4820" name="Imagen 8">
            <a:extLst>
              <a:ext uri="{FF2B5EF4-FFF2-40B4-BE49-F238E27FC236}">
                <a16:creationId xmlns:a16="http://schemas.microsoft.com/office/drawing/2014/main" id="{76BE4812-5014-429E-8982-5AFD1A89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1628775"/>
            <a:ext cx="172561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Number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(Número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Devuelve el número total de configuraciones válidas representadas por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Proporciona una medida de la variabilidad y complejidad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Contar el número total de variantes de productos válidas que pueden derivarse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PySATConfigurationsNumber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BDDConfigurationsNumber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45784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47B0F1-1DEF-4A80-AC3E-D87E39A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149079"/>
            <a:ext cx="4610158" cy="10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4592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Conflict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Detection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(Detección de conflictos):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conflictos dentro del FM al detectar combinaciones de características que no pueden coexistir debido a restricciones.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la depuración y aseguramiento de la coherencia de los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, identificando combinaciones conflictivas que violan restricciones.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Detectar conflictos en un FM de automóviles donde ciertas características, como </a:t>
            </a:r>
            <a:r>
              <a:rPr lang="es-ES" altLang="es-ES" sz="1600" i="1" dirty="0" err="1">
                <a:latin typeface="+mn-lt"/>
              </a:rPr>
              <a:t>Sunroof</a:t>
            </a:r>
            <a:r>
              <a:rPr lang="es-ES" altLang="es-ES" sz="1600" dirty="0">
                <a:latin typeface="+mn-lt"/>
              </a:rPr>
              <a:t> (“Techo solar”) y Convertible, no pueden seleccionarse juntas.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PySATConflictDetection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63882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E2EB8F-E222-4575-A167-EC7A49434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7" y="4790529"/>
            <a:ext cx="4722974" cy="7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0260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Core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esenciales):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las características que están presentes en todas las configuraciones válidas del FM. Son características obligatorias que no pueden excluirse.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definir los componentes esenciales de todas las configuraciones en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 de teléfonos móviles, características como </a:t>
            </a:r>
            <a:r>
              <a:rPr lang="es-ES" altLang="es-ES" sz="1600" i="1" dirty="0" err="1">
                <a:latin typeface="+mn-lt"/>
              </a:rPr>
              <a:t>Call</a:t>
            </a:r>
            <a:r>
              <a:rPr lang="es-ES" altLang="es-ES" sz="1600" i="1" dirty="0">
                <a:latin typeface="+mn-lt"/>
              </a:rPr>
              <a:t> </a:t>
            </a:r>
            <a:r>
              <a:rPr lang="es-ES" altLang="es-ES" sz="1600" i="1" dirty="0" err="1">
                <a:latin typeface="+mn-lt"/>
              </a:rPr>
              <a:t>Functionality</a:t>
            </a:r>
            <a:r>
              <a:rPr lang="es-ES" altLang="es-ES" sz="1600" i="1" dirty="0">
                <a:latin typeface="+mn-lt"/>
              </a:rPr>
              <a:t> </a:t>
            </a:r>
            <a:r>
              <a:rPr lang="es-ES" altLang="es-ES" sz="1600" dirty="0">
                <a:latin typeface="+mn-lt"/>
              </a:rPr>
              <a:t>(“Funcionalidad de llamadas”) podrían ser esenciales, ya que son necesarias en todos los teléfonos.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FM,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FMCoreFeatures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PySATCoreFeatures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BDDCoreFeatures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28483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B5FBF5-1E69-4F37-9864-CDEED3AE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" y="5341503"/>
            <a:ext cx="4608512" cy="8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75168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Count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Leafs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(Contar hojas):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Cuenta el número de características hoja en un FM. Las características hoja son aquellas que no tienen ninguna </a:t>
            </a:r>
            <a:r>
              <a:rPr lang="es-ES" altLang="es-ES" sz="1600" dirty="0" err="1">
                <a:latin typeface="+mn-lt"/>
              </a:rPr>
              <a:t>subcaracterística</a:t>
            </a:r>
            <a:r>
              <a:rPr lang="es-ES" altLang="es-ES" sz="1600" dirty="0">
                <a:latin typeface="+mn-lt"/>
              </a:rPr>
              <a:t>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opciones más específicas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FM, las características que se encuentran en la parte inferior de la jerarquía sin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se cuentan como características hoja.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FMCountLeafs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0388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8D3016-D6B4-4E6B-A8AE-276A0280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0" y="4840437"/>
            <a:ext cx="4619153" cy="2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1423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Dead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muertas):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no pueden ser incluidas en ninguna configuración válida debido a restricciones y dependencias en el modelo. Estas suelen ser indicativas de errores en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en la depuración y en asegurar la corrección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Una característica que está excluida por todas las demás características o que no puede ser seleccionada debido a restricciones contradictorias.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PySATDeadFeatures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BDDDeadFeatures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2293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76922A-CFA1-42DE-87B4-A1748DFA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" y="4519084"/>
            <a:ext cx="4771442" cy="8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2593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Diagnosis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muertas):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Analiza el FM para identificar y explicar inconsistencias o errores, proporcionando información sobre posibles soluciones.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la depuración y para mejorar la fiabilidad de los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 al diagnosticar problemas y sugerir acciones correctivas.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Diagnosticar un FM de una aplicación de software para identificar y resolver restricciones o dependencias conflictivas.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PySATDiagnosis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41987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15DB59-4C62-4CC5-8634-9537F654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561969"/>
            <a:ext cx="4690101" cy="8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1242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Estimated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Number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(Número estimado de configuraciones):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Proporciona una estimación del número total de configuraciones diferentes que pueden generarse a partir de un FM, considerando todas las posibles combinaciones de características.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evaluar la variabilidad y la complejidad potencial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 FM con numerosas características opcionales y alternativas tendrá un alto número estimado de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FMEstimatedConfigurationsNumber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6198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87043B-B6F2-4F0C-97E3-BFABB2E1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4" y="4798406"/>
            <a:ext cx="4754588" cy="2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5378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False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Optional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opcionales falsas):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parecen ser opcionales pero, debido a restricciones y dependencias en el FM, deben incluirse en cada configuración válida de producto. Estas características suelen ser indicativas de errores en el modelado.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en la depuración de </a:t>
            </a:r>
            <a:r>
              <a:rPr lang="es-ES" altLang="es-ES" sz="1600" dirty="0" err="1">
                <a:latin typeface="+mn-lt"/>
              </a:rPr>
              <a:t>FMs</a:t>
            </a:r>
            <a:r>
              <a:rPr lang="es-ES" altLang="es-ES" sz="1600" dirty="0">
                <a:latin typeface="+mn-lt"/>
              </a:rPr>
              <a:t> para asegurar que las características opcionales se comporten como se espera.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Una característica que está marcada como opcional pero es requerida por todas las configuraciones de producto debido a una restricción con otras características obligatorias.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PySATFalseOptionalFeatures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BDDFalseOptionalFeatures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38103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17E8B9-2496-4338-89CB-1290DEA3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2" y="5733256"/>
            <a:ext cx="4654078" cy="7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46200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Ancestors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(Ancestros de una característica):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todos los ancestros de una característica dada en el FM. Los ancestros son características que están jerárquicamente por encima de la característica dada.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comprender la estructura jerárquica y las dependencias de las características.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Para una característica dada, listar todas las características padre hasta la raíz.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FMFeatureAncestors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0008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78B7C6-33FC-4688-BEDE-7CD9B104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97660"/>
            <a:ext cx="4603534" cy="8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2878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Inclusion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Probability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(Probabilidad de inclusión de características):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Calcula la probabilidad de que cada característica sea incluida en una configuración válida.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la probabilidad de incluir una característica en todas las configuraciones válidas, ayudando en la priorización de características y en la toma de decisiones.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Determinar la probabilidad de que la característica “GPS” esté incluida en todas las configuraciones válidas de un FM de automóviles.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BDDFeatureInclusionProbability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1913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8FA585-69C2-488B-B299-CF986746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" y="4801468"/>
            <a:ext cx="4899677" cy="7200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D479EF-1523-4816-A457-A5F600D1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303" y="5273160"/>
            <a:ext cx="2529861" cy="12700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B87CE0-10AC-456D-A21D-562CD03DB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135" y="6550917"/>
            <a:ext cx="2094778" cy="1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3151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619A09-898F-427A-948E-C768D9BD2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AAB505-2AEB-4552-9EFD-C3B8EC1CFDB4}"/>
              </a:ext>
            </a:extLst>
          </p:cNvPr>
          <p:cNvSpPr txBox="1"/>
          <p:nvPr/>
        </p:nvSpPr>
        <p:spPr>
          <a:xfrm>
            <a:off x="0" y="908050"/>
            <a:ext cx="9144000" cy="5970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Feature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model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FM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Modelo de características): </a:t>
            </a:r>
            <a:r>
              <a:rPr lang="es-ES" kern="0" dirty="0">
                <a:latin typeface="+mn-lt"/>
              </a:rPr>
              <a:t>Modelo que documenta las características de una SPL y las relaciones entre ellas.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kern="0" dirty="0">
                <a:latin typeface="+mn-lt"/>
              </a:rPr>
              <a:t>Las características suelen representar abstracciones del domino.</a:t>
            </a:r>
          </a:p>
          <a:p>
            <a:pPr algn="just">
              <a:defRPr/>
            </a:pPr>
            <a:endParaRPr lang="es-ES" kern="0" dirty="0">
              <a:latin typeface="+mn-lt"/>
            </a:endParaRPr>
          </a:p>
          <a:p>
            <a:pPr algn="just">
              <a:defRPr/>
            </a:pPr>
            <a:r>
              <a:rPr lang="es-ES" u="sng" kern="0" dirty="0">
                <a:latin typeface="+mn-lt"/>
              </a:rPr>
              <a:t>Propiedades de las características: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Nombre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Descripción y requisitos asociados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Relaciones con otras características (jerarquía, orden, agrupamiento)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Dependencias externas (recursos requeridos, 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hardware)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Partes interesadas involucradas (</a:t>
            </a:r>
            <a:r>
              <a:rPr lang="es-ES" sz="1400" i="1" kern="0" dirty="0" err="1">
                <a:latin typeface="+mn-lt"/>
              </a:rPr>
              <a:t>stakeholders</a:t>
            </a:r>
            <a:r>
              <a:rPr lang="es-ES" sz="1400" kern="0" dirty="0">
                <a:latin typeface="+mn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Costos estimados de implementación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Usuarios potencialmente interesados e ingresos estimados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Información de configuración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“activada por defecto”)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Restricciones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“requiere la característica X”, “excluye la característica Y”)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Especificaciones de comportamiento </a:t>
            </a:r>
          </a:p>
          <a:p>
            <a:pPr lvl="1" algn="just">
              <a:defRPr/>
            </a:pPr>
            <a:r>
              <a:rPr lang="es-ES" sz="1400" kern="0" dirty="0">
                <a:latin typeface="+mn-lt"/>
              </a:rPr>
              <a:t>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invariantes, precondiciones, postcondiciones)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Efectos sobre propiedades no funcionales </a:t>
            </a:r>
          </a:p>
          <a:p>
            <a:pPr lvl="1" algn="just">
              <a:defRPr/>
            </a:pPr>
            <a:r>
              <a:rPr lang="es-ES" sz="1400" kern="0" dirty="0">
                <a:latin typeface="+mn-lt"/>
              </a:rPr>
              <a:t>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“mejora el rendimiento y aumenta el consumo de energía”)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Atributos adicionales para personalización (</a:t>
            </a:r>
            <a:r>
              <a:rPr lang="es-ES" sz="1400" kern="0" dirty="0" err="1">
                <a:latin typeface="+mn-lt"/>
              </a:rPr>
              <a:t>e.g</a:t>
            </a:r>
            <a:r>
              <a:rPr lang="es-ES" sz="1400" kern="0" dirty="0">
                <a:latin typeface="+mn-lt"/>
              </a:rPr>
              <a:t>., número, parámetros textuales)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400" kern="0" dirty="0">
                <a:latin typeface="+mn-lt"/>
              </a:rPr>
              <a:t>Interacciones potencias entre características.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sz="1400" kern="0" dirty="0">
              <a:latin typeface="+mn-lt"/>
            </a:endParaRPr>
          </a:p>
          <a:p>
            <a:pPr algn="just">
              <a:defRPr/>
            </a:pPr>
            <a:r>
              <a:rPr lang="es-ES" kern="0" dirty="0">
                <a:latin typeface="+mn-lt"/>
              </a:rPr>
              <a:t>El FM describe las relaciones entre las características y define qué selecciones de características son válidas (i.e., determina el conjunto de productos válidos que pueden generarse).</a:t>
            </a:r>
          </a:p>
          <a:p>
            <a:pPr algn="just">
              <a:defRPr/>
            </a:pPr>
            <a:endParaRPr lang="es-ES" sz="1400" kern="0" dirty="0">
              <a:latin typeface="+mn-lt"/>
            </a:endParaRPr>
          </a:p>
        </p:txBody>
      </p:sp>
      <p:pic>
        <p:nvPicPr>
          <p:cNvPr id="35844" name="Imagen 3">
            <a:extLst>
              <a:ext uri="{FF2B5EF4-FFF2-40B4-BE49-F238E27FC236}">
                <a16:creationId xmlns:a16="http://schemas.microsoft.com/office/drawing/2014/main" id="{69994351-053E-44B3-A113-9F7D9712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1557338"/>
            <a:ext cx="2779712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Imagen 11">
            <a:extLst>
              <a:ext uri="{FF2B5EF4-FFF2-40B4-BE49-F238E27FC236}">
                <a16:creationId xmlns:a16="http://schemas.microsoft.com/office/drawing/2014/main" id="{5E606FA8-FA6A-4A3C-B34A-95CD47C4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133600"/>
            <a:ext cx="157638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Filter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(Filtrado):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Filtra y selecciona un subconjunto de configuraciones según los criterios especificados. </a:t>
            </a: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reducir las configuraciones posibles a aquellas que cumplen con ciertos requisitos. Útil para personalizar y generar configuraciones específicas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Filtrar configuraciones para incluir solo aquellas que soportan una pantalla de alta resolución y GPS.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PySATFilter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3945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3E48B4-3949-4015-B43A-D0D71785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6" y="4601309"/>
            <a:ext cx="4738632" cy="1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8922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Homogeneity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(Homogeneidad):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uniformidad de la distribución de características en todas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evaluar si ciertas características están consistentemente incluidas o excluidas en las configuraciones, lo que indica estabilidad o variabilidad dentro de la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si ciertas características están presentes de manera consistente en todas las configuraciones de una SPL.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BDDHomogeneity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5850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7D6EF8-A73E-4070-827B-0EDC884F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660577"/>
            <a:ext cx="4690101" cy="8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1254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Leaf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hoja):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todas las características hoja en el FM. Las características hoja son aquellas que no tienen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y representan las opciones más específicas en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las características finales que definen los detalles específicos de un producto.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Listar las características en la parte inferior de la jerarquía que no se ramifican en </a:t>
            </a:r>
            <a:r>
              <a:rPr lang="es-ES" altLang="es-ES" sz="1600" dirty="0" err="1">
                <a:latin typeface="+mn-lt"/>
              </a:rPr>
              <a:t>subcaracterísticas</a:t>
            </a:r>
            <a:r>
              <a:rPr lang="es-ES" altLang="es-ES" sz="1600" dirty="0">
                <a:latin typeface="+mn-lt"/>
              </a:rPr>
              <a:t> adicionales.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FMLeafFeatures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775597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936C1D-4F2A-4DA5-A220-5D1F71D5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2" y="4822997"/>
            <a:ext cx="4621212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4374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Max Depth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(Profundidad máxima):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Encuentra la profundidad máxima del árbol del FM, indicando el camino más largo desde la raíz hasta una hoja.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Ayuda a comprender la estructura jerárquica y la complejidad del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 un FM con múltiples niveles de características, el camino más largo desde la raíz hasta una característica hoja determina la profundidad máxima.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FM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FMMaxDepthTree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496428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574AA5-7232-4FBF-9698-8E10EC2D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4" y="4725144"/>
            <a:ext cx="4724629" cy="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4537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Sampling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(Muestreo):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Genera un conjunto de muestras de configuraciones válidas a partir del FM, proporcionando un subconjunto representativo para su análisis.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pruebas de rendimiento, validación y análisis sin la necesidad de procesar todas las configuraciones posibles.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Generar un conjunto de muestras de configuraciones válidas de teléfonos inteligentes para fines de prueba.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dirty="0" err="1">
                <a:latin typeface="+mn-lt"/>
              </a:rPr>
              <a:t>PySATSampling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b="1" dirty="0" err="1">
                <a:latin typeface="+mn-lt"/>
              </a:rPr>
              <a:t>BDDSampling</a:t>
            </a:r>
            <a:endParaRPr lang="es-ES" altLang="es-ES" sz="1600" b="1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167483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1E5E41-7712-4794-8055-CFF94DDC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2" y="4843636"/>
            <a:ext cx="4644851" cy="15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40309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Satisfiable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/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Valid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1600" dirty="0" err="1">
                <a:solidFill>
                  <a:srgbClr val="0000FF"/>
                </a:solidFill>
                <a:latin typeface="+mn-lt"/>
              </a:rPr>
              <a:t>Satisfacible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 / Válido):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Verifica si un FM es </a:t>
            </a:r>
            <a:r>
              <a:rPr lang="es-ES" altLang="es-ES" sz="1600" dirty="0" err="1">
                <a:latin typeface="+mn-lt"/>
              </a:rPr>
              <a:t>satisfacible</a:t>
            </a:r>
            <a:r>
              <a:rPr lang="es-ES" altLang="es-ES" sz="1600" dirty="0">
                <a:latin typeface="+mn-lt"/>
              </a:rPr>
              <a:t> (válido) según las relaciones y restricciones definidas.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Asegura que la al menos existe una combinación válida de características en el FM.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Validar un FM donde las restricciones están bien definidas y se puede generar al menos un producto.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PySATSatisfiable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BDDSatisfiable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341655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91BEEA-6287-471B-AE66-47A467E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492127" cy="8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7061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Satisfiable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Configuration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(Configuración </a:t>
            </a:r>
            <a:r>
              <a:rPr lang="es-ES" altLang="es-ES" sz="1600" dirty="0" err="1">
                <a:solidFill>
                  <a:srgbClr val="0000FF"/>
                </a:solidFill>
                <a:latin typeface="+mn-lt"/>
              </a:rPr>
              <a:t>satisfacible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Verifica si existe al menos una configuración válida que satisfaga un conjunto dado de características seleccionadas y deseleccionadas.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validar configuraciones parciales y asegurar que puedan completarse en configuraciones válidas completas.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Verificar si una configuración parcial con un conjunto de características seleccionadas puede dar lugar a un producto válido sin violar ninguna restricción.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SAT,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PySATSatisfiableConfiguration</a:t>
            </a:r>
            <a:r>
              <a:rPr lang="es-ES" altLang="es-ES" sz="1600" dirty="0">
                <a:latin typeface="+mn-lt"/>
              </a:rPr>
              <a:t>, </a:t>
            </a:r>
            <a:r>
              <a:rPr lang="es-ES" altLang="es-ES" sz="1600" dirty="0" err="1">
                <a:latin typeface="+mn-lt"/>
              </a:rPr>
              <a:t>BDDSatisfiableConfiguration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544855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390699-9651-4AA9-B31E-0F2CF7B7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5094878"/>
            <a:ext cx="4775746" cy="10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7610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Unique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únicas):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características que son únicas para configuraciones específicas, destacando aquellas que diferencian las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identificar características diferenciadoras en una línea de productos, ayudando en marketing y desarrollo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Encontrar características que son únicas en los modelos de teléfonos inteligentes de gama alta dentro de una línea de productos.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BDDUniqueFeatures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733541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9E7EE-0B4A-487C-AA01-D618DEA8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" y="4797152"/>
            <a:ext cx="4561458" cy="8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6859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Variability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(Variabilidad):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Mide la variabilidad de un FM analizando la presencia y ausencia de características en todas las configuraciones válidas.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la diversidad dentro de una línea de productos, ayudando a identificar características estables frente a las variables.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Evaluar la variabilidad de las características en un sistema de automatización del hogar para identificar qué características son comunes y cuáles son opcionales.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BDDVariability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5936742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50816A-DF7C-45E8-8E2B-E9591D3F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42" y="5072928"/>
            <a:ext cx="4700164" cy="8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624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81754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Operaciones de análisis en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Flamapy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15D7B-11DD-44F4-9665-357701F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3" y="1268760"/>
            <a:ext cx="4094875" cy="50911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2DD5D7-C503-4849-97EF-4EF62FA0DA0F}"/>
              </a:ext>
            </a:extLst>
          </p:cNvPr>
          <p:cNvSpPr txBox="1"/>
          <p:nvPr/>
        </p:nvSpPr>
        <p:spPr>
          <a:xfrm>
            <a:off x="0" y="1196752"/>
            <a:ext cx="500404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es-ES" sz="1600" b="1" i="1" dirty="0" err="1">
                <a:solidFill>
                  <a:srgbClr val="0000FF"/>
                </a:solidFill>
                <a:latin typeface="+mn-lt"/>
              </a:rPr>
              <a:t>Variant</a:t>
            </a:r>
            <a:r>
              <a:rPr lang="es-ES" altLang="es-ES" sz="1600" b="1" i="1" dirty="0">
                <a:solidFill>
                  <a:srgbClr val="0000FF"/>
                </a:solidFill>
                <a:latin typeface="+mn-lt"/>
              </a:rPr>
              <a:t> Features </a:t>
            </a:r>
            <a:r>
              <a:rPr lang="es-ES" altLang="es-ES" sz="1600" dirty="0">
                <a:solidFill>
                  <a:srgbClr val="0000FF"/>
                </a:solidFill>
                <a:latin typeface="+mn-lt"/>
              </a:rPr>
              <a:t>(Características variables):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Descripción:</a:t>
            </a:r>
            <a:r>
              <a:rPr lang="es-ES" altLang="es-ES" sz="1600" dirty="0">
                <a:latin typeface="+mn-lt"/>
              </a:rPr>
              <a:t> Identifica las características variantes en el FM, destacando aquellas que cambian entre diferentes configuraciones.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Aplicación:</a:t>
            </a:r>
            <a:r>
              <a:rPr lang="es-ES" altLang="es-ES" sz="1600" dirty="0">
                <a:latin typeface="+mn-lt"/>
              </a:rPr>
              <a:t> Útil para entender qué características varían entre diferentes configuraciones, ayudando en la personalización y gestión de la variabilidad.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Ejemplo:</a:t>
            </a:r>
            <a:r>
              <a:rPr lang="es-ES" altLang="es-ES" sz="1600" dirty="0">
                <a:latin typeface="+mn-lt"/>
              </a:rPr>
              <a:t>  Identificar características variantes en una línea de productos de laptops para determinar qué características son personalizables para los clientes.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Plugin:</a:t>
            </a:r>
            <a:r>
              <a:rPr lang="es-ES" altLang="es-ES" sz="1600" dirty="0">
                <a:latin typeface="+mn-lt"/>
              </a:rPr>
              <a:t> BDD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Nombre:</a:t>
            </a:r>
            <a:r>
              <a:rPr lang="es-ES" altLang="es-ES" sz="1600" dirty="0">
                <a:latin typeface="+mn-lt"/>
              </a:rPr>
              <a:t> </a:t>
            </a:r>
            <a:r>
              <a:rPr lang="es-ES" altLang="es-ES" sz="1600" b="1" dirty="0" err="1">
                <a:latin typeface="+mn-lt"/>
              </a:rPr>
              <a:t>BDDVariantFeatures</a:t>
            </a:r>
            <a:endParaRPr lang="es-ES" altLang="es-ES" sz="1600" dirty="0">
              <a:latin typeface="+mn-l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  <a:defRPr/>
            </a:pPr>
            <a:r>
              <a:rPr lang="es-ES" altLang="es-ES" sz="1600" u="sng" dirty="0">
                <a:latin typeface="+mn-lt"/>
              </a:rPr>
              <a:t>Código: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7A84C16-1059-456B-8203-12D079C73B18}"/>
              </a:ext>
            </a:extLst>
          </p:cNvPr>
          <p:cNvSpPr/>
          <p:nvPr/>
        </p:nvSpPr>
        <p:spPr>
          <a:xfrm>
            <a:off x="5004048" y="6125428"/>
            <a:ext cx="3960440" cy="17363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49CDC7-C32F-42F4-B829-C64D9700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" y="4653136"/>
            <a:ext cx="4749602" cy="8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6814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agen 4">
            <a:extLst>
              <a:ext uri="{FF2B5EF4-FFF2-40B4-BE49-F238E27FC236}">
                <a16:creationId xmlns:a16="http://schemas.microsoft.com/office/drawing/2014/main" id="{971E9D95-8E79-4EC8-ACAA-533DD30B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4338"/>
            <a:ext cx="61563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7532D20-DF23-4DC1-8066-CC4EDB33F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7843FA-8E45-4F05-9377-FF50807EEF9D}"/>
              </a:ext>
            </a:extLst>
          </p:cNvPr>
          <p:cNvSpPr txBox="1"/>
          <p:nvPr/>
        </p:nvSpPr>
        <p:spPr>
          <a:xfrm>
            <a:off x="0" y="908050"/>
            <a:ext cx="51482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b="1" i="1" dirty="0" err="1">
                <a:solidFill>
                  <a:srgbClr val="0000FF"/>
                </a:solidFill>
                <a:latin typeface="+mn-lt"/>
              </a:rPr>
              <a:t>diagram</a:t>
            </a:r>
            <a:r>
              <a:rPr lang="es-ES" altLang="es-ES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b="1" dirty="0">
                <a:solidFill>
                  <a:srgbClr val="0000FF"/>
                </a:solidFill>
                <a:latin typeface="+mn-lt"/>
              </a:rPr>
              <a:t>FD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Diagrama de características): </a:t>
            </a:r>
          </a:p>
          <a:p>
            <a:pPr algn="just">
              <a:defRPr/>
            </a:pPr>
            <a:r>
              <a:rPr lang="es-ES" kern="0" dirty="0">
                <a:latin typeface="+mn-lt"/>
              </a:rPr>
              <a:t>Representación gráfica de un FM como una jerarquía de características 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tree</a:t>
            </a:r>
            <a:r>
              <a:rPr lang="es-ES" kern="0" dirty="0">
                <a:latin typeface="+mn-lt"/>
              </a:rPr>
              <a:t>) y restricciones entre ellas (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cross-tree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constraints</a:t>
            </a:r>
            <a:r>
              <a:rPr lang="es-ES" kern="0" dirty="0">
                <a:latin typeface="+mn-lt"/>
              </a:rPr>
              <a:t>).</a:t>
            </a:r>
          </a:p>
        </p:txBody>
      </p:sp>
      <p:pic>
        <p:nvPicPr>
          <p:cNvPr id="36869" name="Imagen 5">
            <a:extLst>
              <a:ext uri="{FF2B5EF4-FFF2-40B4-BE49-F238E27FC236}">
                <a16:creationId xmlns:a16="http://schemas.microsoft.com/office/drawing/2014/main" id="{E4EA35DF-0F38-4E77-B582-61313E76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697038"/>
            <a:ext cx="277971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Imagen 7">
            <a:extLst>
              <a:ext uri="{FF2B5EF4-FFF2-40B4-BE49-F238E27FC236}">
                <a16:creationId xmlns:a16="http://schemas.microsoft.com/office/drawing/2014/main" id="{D04B1C5D-CDEC-4B29-9058-3FD6384B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133600"/>
            <a:ext cx="157638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A910D0D-C255-49A6-B324-E3D144F83416}"/>
              </a:ext>
            </a:extLst>
          </p:cNvPr>
          <p:cNvSpPr txBox="1"/>
          <p:nvPr/>
        </p:nvSpPr>
        <p:spPr>
          <a:xfrm>
            <a:off x="6156325" y="6069013"/>
            <a:ext cx="27797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model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4CC14B-40BF-4270-9A1F-C4B72820854A}"/>
              </a:ext>
            </a:extLst>
          </p:cNvPr>
          <p:cNvSpPr txBox="1"/>
          <p:nvPr/>
        </p:nvSpPr>
        <p:spPr>
          <a:xfrm>
            <a:off x="0" y="6069013"/>
            <a:ext cx="61563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Feature</a:t>
            </a:r>
            <a:r>
              <a:rPr lang="es-ES" i="1" kern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diagram</a:t>
            </a:r>
            <a:endParaRPr lang="es-ES" dirty="0"/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Caracterización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 con </a:t>
            </a:r>
            <a:r>
              <a:rPr lang="es-ES" altLang="es-ES" sz="24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2400" b="1" i="1" dirty="0" err="1">
                <a:solidFill>
                  <a:srgbClr val="0000FF"/>
                </a:solidFill>
                <a:latin typeface="+mn-lt"/>
              </a:rPr>
              <a:t>Fact</a:t>
            </a:r>
            <a:r>
              <a:rPr lang="es-ES" altLang="es-ES" sz="24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400" b="1" i="1" dirty="0" err="1">
                <a:solidFill>
                  <a:srgbClr val="0000FF"/>
                </a:solidFill>
                <a:latin typeface="+mn-lt"/>
              </a:rPr>
              <a:t>Label</a:t>
            </a:r>
            <a:endParaRPr lang="es-ES" altLang="es-ES" sz="2400" b="1" i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1726D6-6918-7917-1B66-380E26D5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106109"/>
            <a:ext cx="2898531" cy="8458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E3DD3C-89EF-E569-6BDA-4C1747C0F6DA}"/>
              </a:ext>
            </a:extLst>
          </p:cNvPr>
          <p:cNvSpPr txBox="1"/>
          <p:nvPr/>
        </p:nvSpPr>
        <p:spPr>
          <a:xfrm>
            <a:off x="-26029" y="1342744"/>
            <a:ext cx="48140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Characterization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(caracterización de FM):</a:t>
            </a:r>
            <a:r>
              <a:rPr lang="es-ES" altLang="es-ES" sz="18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Descripción de las propiedades distintivas de un FM (aquellas qué lo hacen único).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Metadatos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Nombre, descripción, dominio, </a:t>
            </a:r>
            <a:r>
              <a:rPr lang="es-ES" altLang="es-ES" sz="1400" dirty="0" err="1">
                <a:solidFill>
                  <a:srgbClr val="0000FF"/>
                </a:solidFill>
                <a:latin typeface="+mn-lt"/>
              </a:rPr>
              <a:t>keywords</a:t>
            </a: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, autores, URL, DOI,…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Métricas estructurales (sintácticas)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Características, restricciones, relaciones, atributos, profundidad del árbol,…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b="1" dirty="0">
                <a:solidFill>
                  <a:srgbClr val="0000FF"/>
                </a:solidFill>
                <a:latin typeface="+mn-lt"/>
              </a:rPr>
              <a:t>Métricas analíticas (semánticas) 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  <a:defRPr/>
            </a:pPr>
            <a:r>
              <a:rPr lang="es-ES" altLang="es-ES" sz="1400" dirty="0">
                <a:solidFill>
                  <a:srgbClr val="0000FF"/>
                </a:solidFill>
                <a:latin typeface="+mn-lt"/>
              </a:rPr>
              <a:t>Configuraciones, características esenciales, características muertas,…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ES" altLang="es-E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03323A-5723-F274-94FD-D326EFB4AB58}"/>
              </a:ext>
            </a:extLst>
          </p:cNvPr>
          <p:cNvSpPr txBox="1"/>
          <p:nvPr/>
        </p:nvSpPr>
        <p:spPr>
          <a:xfrm>
            <a:off x="4932040" y="1342744"/>
            <a:ext cx="3960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FM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Fact</a:t>
            </a: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b="1" i="1" dirty="0" err="1">
                <a:solidFill>
                  <a:srgbClr val="0000FF"/>
                </a:solidFill>
                <a:latin typeface="+mn-lt"/>
              </a:rPr>
              <a:t>Label</a:t>
            </a:r>
            <a:r>
              <a:rPr lang="es-ES" altLang="es-ES" sz="18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s-ES" altLang="es-ES" sz="1800" dirty="0">
                <a:solidFill>
                  <a:srgbClr val="0000FF"/>
                </a:solidFill>
                <a:latin typeface="+mn-lt"/>
                <a:hlinkClick r:id="rId3"/>
              </a:rPr>
              <a:t>https://fmfactlabel.github.io/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): Visualización de la caracterización de un FM como una etiqueta distintiva (parecida a la etiqueta nutricional de los alimentos).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279EA1-DA98-6402-8D0D-B2FFB8D9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26" y="4820619"/>
            <a:ext cx="3282449" cy="1178743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073EBFF-8555-CEEC-D2E8-2A95DD5856D8}"/>
              </a:ext>
            </a:extLst>
          </p:cNvPr>
          <p:cNvSpPr/>
          <p:nvPr/>
        </p:nvSpPr>
        <p:spPr>
          <a:xfrm>
            <a:off x="4337490" y="5049950"/>
            <a:ext cx="1116447" cy="7200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0469F25-DA28-8C55-0B52-5DA9FE1C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261228"/>
            <a:ext cx="2314077" cy="22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5700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5004048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5652120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Analizar el modelo UVL de la pizzería creado en el Ejercicio 1 del Tema 2.1 y responder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número de configuraciones del FM coincide con el número de productos de la SPL representada por el FM? Razona la respuesta.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FM representa exactamente el mismo número de productos que el panfleto del negocio? Razona la respuesta.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¿Cuáles son las características esenciales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core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esencial concreta (no abstracta)?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muerta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dead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¿Cuáles son las características puramente opcionales?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Generar 5 pizzas blancas (sin queso mozzarella) aleatorias a partir del FM que tengan piña.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Crear una caracterización en forma de etiqueta para dicho modelo donde se vean todas las propiedades cuyo valor sea distinto de cero.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B3656B-FA13-408F-B7A8-84D33F96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84" y="946705"/>
            <a:ext cx="3180593" cy="44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49329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arcador de contenido 1">
            <a:extLst>
              <a:ext uri="{FF2B5EF4-FFF2-40B4-BE49-F238E27FC236}">
                <a16:creationId xmlns:a16="http://schemas.microsoft.com/office/drawing/2014/main" id="{AEA33430-AAA6-465E-AF10-38977F0E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1050"/>
            <a:ext cx="9144000" cy="5853113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s-ES" altLang="es-ES" b="1" dirty="0"/>
              <a:t>EJERCICIO 2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E01649-4016-4FE1-8A3A-7072DBB2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2.2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(AAFM)</a:t>
            </a:r>
            <a:endParaRPr lang="es-ES" dirty="0"/>
          </a:p>
        </p:txBody>
      </p:sp>
      <p:sp>
        <p:nvSpPr>
          <p:cNvPr id="17413" name="CuadroTexto 5">
            <a:extLst>
              <a:ext uri="{FF2B5EF4-FFF2-40B4-BE49-F238E27FC236}">
                <a16:creationId xmlns:a16="http://schemas.microsoft.com/office/drawing/2014/main" id="{D2D6054D-8500-4BD3-BF4D-182A57B35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22388"/>
            <a:ext cx="914400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2400" dirty="0">
                <a:solidFill>
                  <a:schemeClr val="tx1"/>
                </a:solidFill>
                <a:latin typeface="Arial" panose="020B0604020202020204" pitchFamily="34" charset="0"/>
              </a:rPr>
              <a:t>Analizar el modelo UVL creado en el Ejercicio 2 del Tema 2.1 y responder a las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abstractas y concretas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restricciones simples y complejas tiene el modelo?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característica no booleana?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¿Hay alguna restricción que no esté expresada en lógica proposicional?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¿El espacio de configuraciones es colosal?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Representa gráficamente la distribución de productos y responde a la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 la configuración más pequeña? ¿Y la más grande?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¿Cuál es el número de características más frecuente en las configuraciones?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tienen de media las configuraciones?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s-ES" altLang="es-ES" sz="1800" dirty="0">
                <a:solidFill>
                  <a:schemeClr val="tx1"/>
                </a:solidFill>
                <a:latin typeface="Arial" panose="020B0604020202020204" pitchFamily="34" charset="0"/>
              </a:rPr>
              <a:t>Representa gráficamente las probabilidades de inclusión de las características y responde a la siguientes preguntas: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esenciales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core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hay?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muertas (</a:t>
            </a:r>
            <a:r>
              <a:rPr lang="es-ES" altLang="es-ES" sz="1400" i="1" dirty="0" err="1">
                <a:solidFill>
                  <a:schemeClr val="tx1"/>
                </a:solidFill>
                <a:latin typeface="Arial" panose="020B0604020202020204" pitchFamily="34" charset="0"/>
              </a:rPr>
              <a:t>dead</a:t>
            </a: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) hay?</a:t>
            </a: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s-ES" sz="1400" dirty="0">
                <a:solidFill>
                  <a:schemeClr val="tx1"/>
                </a:solidFill>
                <a:latin typeface="Arial" panose="020B0604020202020204" pitchFamily="34" charset="0"/>
              </a:rPr>
              <a:t>¿Cuántas características puramente opciones hay?</a:t>
            </a: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8585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" altLang="es-E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12398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73FA36-A336-4BDC-8F00-4C2643A6E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F59D5B-9750-441B-A3D8-1FFC5ACFADEB}"/>
              </a:ext>
            </a:extLst>
          </p:cNvPr>
          <p:cNvSpPr txBox="1"/>
          <p:nvPr/>
        </p:nvSpPr>
        <p:spPr>
          <a:xfrm>
            <a:off x="0" y="908050"/>
            <a:ext cx="91440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Lenguajes textuales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kern="0" dirty="0">
                <a:latin typeface="+mn-lt"/>
              </a:rPr>
              <a:t>No existe un formato ni notación estándar [</a:t>
            </a:r>
            <a:r>
              <a:rPr lang="es-ES" kern="0" dirty="0">
                <a:latin typeface="+mn-lt"/>
                <a:hlinkClick r:id="rId2"/>
              </a:rPr>
              <a:t>Ter </a:t>
            </a:r>
            <a:r>
              <a:rPr lang="es-ES" kern="0" dirty="0" err="1">
                <a:latin typeface="+mn-lt"/>
                <a:hlinkClick r:id="rId2"/>
              </a:rPr>
              <a:t>Beek</a:t>
            </a:r>
            <a:r>
              <a:rPr lang="es-ES" kern="0" dirty="0">
                <a:latin typeface="+mn-lt"/>
                <a:hlinkClick r:id="rId2"/>
              </a:rPr>
              <a:t> et al. 2019</a:t>
            </a:r>
            <a:r>
              <a:rPr lang="es-ES" kern="0" dirty="0">
                <a:latin typeface="+mn-lt"/>
              </a:rPr>
              <a:t>].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B85269-0CC3-4C0A-AB9C-8887EAB9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331" y="1658950"/>
            <a:ext cx="3391373" cy="4877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AF52E9-2BA4-483D-95F0-2522087E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973" y="2662499"/>
            <a:ext cx="2917181" cy="1435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BF7AE1-1687-49EB-BA1E-EBA6A44F7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8" y="4775985"/>
            <a:ext cx="5148624" cy="821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BA4445-DB00-4369-A5C4-833DC001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07" y="1786585"/>
            <a:ext cx="2076740" cy="2295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3463A48-9613-47F7-947F-E6374C0FAE13}"/>
              </a:ext>
            </a:extLst>
          </p:cNvPr>
          <p:cNvSpPr txBox="1"/>
          <p:nvPr/>
        </p:nvSpPr>
        <p:spPr>
          <a:xfrm>
            <a:off x="223707" y="4124975"/>
            <a:ext cx="207674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UVL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B4DC18-6701-418D-99A5-D0F80DA0CC7C}"/>
              </a:ext>
            </a:extLst>
          </p:cNvPr>
          <p:cNvSpPr txBox="1"/>
          <p:nvPr/>
        </p:nvSpPr>
        <p:spPr>
          <a:xfrm>
            <a:off x="1809484" y="4142337"/>
            <a:ext cx="3562847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Clafer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E26FCE-B60F-489B-BA33-5BB8AAF4D23C}"/>
              </a:ext>
            </a:extLst>
          </p:cNvPr>
          <p:cNvSpPr txBox="1"/>
          <p:nvPr/>
        </p:nvSpPr>
        <p:spPr>
          <a:xfrm>
            <a:off x="5372331" y="6443489"/>
            <a:ext cx="3391373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TVL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EF0C79-BFE3-4786-B5BF-266F9CEFD85A}"/>
              </a:ext>
            </a:extLst>
          </p:cNvPr>
          <p:cNvSpPr txBox="1"/>
          <p:nvPr/>
        </p:nvSpPr>
        <p:spPr>
          <a:xfrm>
            <a:off x="117028" y="5654501"/>
            <a:ext cx="5031597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FAMILIAR</a:t>
            </a:r>
            <a:endParaRPr lang="es-ES" dirty="0"/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73FA36-A336-4BDC-8F00-4C2643A6E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F59D5B-9750-441B-A3D8-1FFC5ACFADEB}"/>
              </a:ext>
            </a:extLst>
          </p:cNvPr>
          <p:cNvSpPr txBox="1"/>
          <p:nvPr/>
        </p:nvSpPr>
        <p:spPr>
          <a:xfrm>
            <a:off x="0" y="908050"/>
            <a:ext cx="91440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400" b="1" dirty="0">
                <a:solidFill>
                  <a:srgbClr val="0000FF"/>
                </a:solidFill>
                <a:latin typeface="+mn-lt"/>
              </a:rPr>
              <a:t>Formatos de </a:t>
            </a:r>
            <a:r>
              <a:rPr lang="es-ES" altLang="es-ES" sz="2400" b="1" dirty="0" err="1">
                <a:solidFill>
                  <a:srgbClr val="0000FF"/>
                </a:solidFill>
                <a:latin typeface="+mn-lt"/>
              </a:rPr>
              <a:t>FDs</a:t>
            </a:r>
            <a:endParaRPr lang="es-ES" altLang="es-ES" sz="2400" dirty="0">
              <a:solidFill>
                <a:srgbClr val="0000FF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kern="0" dirty="0">
                <a:latin typeface="+mn-lt"/>
              </a:rPr>
              <a:t>No existe un formato ni notación estándar [</a:t>
            </a:r>
            <a:r>
              <a:rPr lang="es-ES" kern="0" dirty="0">
                <a:latin typeface="+mn-lt"/>
                <a:hlinkClick r:id="rId2"/>
              </a:rPr>
              <a:t>Schobbens et al. 2007</a:t>
            </a:r>
            <a:r>
              <a:rPr lang="es-ES" kern="0" dirty="0">
                <a:latin typeface="+mn-lt"/>
              </a:rPr>
              <a:t>].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48431C-1EEA-4A6F-B988-616AFC5F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" y="1697038"/>
            <a:ext cx="3851275" cy="20409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CBF06C-D87A-4A96-94F1-2D66D114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95" y="4026659"/>
            <a:ext cx="3995291" cy="21803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5FA7EE-A458-4BB5-8F93-76B7C9A9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89" y="1565911"/>
            <a:ext cx="3831956" cy="218033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80B92E4-8B1F-4F23-90A3-A5B5879801DA}"/>
              </a:ext>
            </a:extLst>
          </p:cNvPr>
          <p:cNvSpPr txBox="1"/>
          <p:nvPr/>
        </p:nvSpPr>
        <p:spPr>
          <a:xfrm>
            <a:off x="131591" y="3645024"/>
            <a:ext cx="371968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FODA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272EBA-440C-446D-BB8C-773899FBE496}"/>
              </a:ext>
            </a:extLst>
          </p:cNvPr>
          <p:cNvSpPr txBox="1"/>
          <p:nvPr/>
        </p:nvSpPr>
        <p:spPr>
          <a:xfrm>
            <a:off x="4790933" y="3757997"/>
            <a:ext cx="3719684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FeatuRSEB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9DF9CE-04D5-4688-A93E-D956D5319E6E}"/>
              </a:ext>
            </a:extLst>
          </p:cNvPr>
          <p:cNvSpPr txBox="1"/>
          <p:nvPr/>
        </p:nvSpPr>
        <p:spPr>
          <a:xfrm>
            <a:off x="1992319" y="6266299"/>
            <a:ext cx="4379881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i="1" kern="0" dirty="0">
                <a:solidFill>
                  <a:srgbClr val="0000FF"/>
                </a:solidFill>
                <a:latin typeface="+mn-lt"/>
              </a:rPr>
              <a:t>Extended Feature </a:t>
            </a:r>
            <a:r>
              <a:rPr lang="es-ES" i="1" kern="0" dirty="0" err="1">
                <a:solidFill>
                  <a:srgbClr val="0000FF"/>
                </a:solidFill>
                <a:latin typeface="+mn-lt"/>
              </a:rPr>
              <a:t>Diagrams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0838535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93619F-1A49-4C58-9CFC-2F6E60DE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75" y="115888"/>
            <a:ext cx="5292725" cy="649287"/>
          </a:xfrm>
        </p:spPr>
        <p:txBody>
          <a:bodyPr/>
          <a:lstStyle/>
          <a:p>
            <a:pPr>
              <a:defRPr/>
            </a:pPr>
            <a:r>
              <a:rPr lang="en-US" dirty="0"/>
              <a:t>2.1 </a:t>
            </a:r>
            <a:r>
              <a:rPr lang="en-US" dirty="0" err="1"/>
              <a:t>Modelado</a:t>
            </a:r>
            <a:r>
              <a:rPr lang="en-US" dirty="0"/>
              <a:t> de la </a:t>
            </a:r>
            <a:r>
              <a:rPr lang="en-US" dirty="0" err="1"/>
              <a:t>variabilidad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092104-F2E3-4F55-B9B9-DA3812EABB78}"/>
              </a:ext>
            </a:extLst>
          </p:cNvPr>
          <p:cNvSpPr txBox="1"/>
          <p:nvPr/>
        </p:nvSpPr>
        <p:spPr>
          <a:xfrm>
            <a:off x="0" y="908050"/>
            <a:ext cx="9144000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altLang="es-ES" sz="2800" b="1" dirty="0">
                <a:solidFill>
                  <a:srgbClr val="0000FF"/>
                </a:solidFill>
                <a:latin typeface="+mn-lt"/>
              </a:rPr>
              <a:t>Modelado básico de </a:t>
            </a:r>
            <a:r>
              <a:rPr lang="es-ES" altLang="es-ES" sz="2800" b="1" dirty="0" err="1">
                <a:solidFill>
                  <a:srgbClr val="0000FF"/>
                </a:solidFill>
                <a:latin typeface="+mn-lt"/>
              </a:rPr>
              <a:t>FMs</a:t>
            </a:r>
            <a:endParaRPr lang="es-ES" altLang="es-ES" sz="2800" dirty="0">
              <a:solidFill>
                <a:srgbClr val="0000FF"/>
              </a:solidFill>
              <a:latin typeface="+mn-lt"/>
            </a:endParaRPr>
          </a:p>
          <a:p>
            <a:pPr algn="just">
              <a:defRPr/>
            </a:pP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Boolean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s-ES" altLang="es-ES" sz="2000" b="1" i="1" dirty="0" err="1">
                <a:solidFill>
                  <a:srgbClr val="0000FF"/>
                </a:solidFill>
                <a:latin typeface="+mn-lt"/>
              </a:rPr>
              <a:t>FMs</a:t>
            </a:r>
            <a:r>
              <a:rPr lang="es-ES" altLang="es-ES" sz="2000" b="1" i="1" dirty="0">
                <a:solidFill>
                  <a:srgbClr val="0000FF"/>
                </a:solidFill>
                <a:latin typeface="+mn-lt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Características opcionales y obligatorias.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Grupos alternativos (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xor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: [1..1]), de selección (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or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: [1..*]), y con cardinalidad ([</a:t>
            </a:r>
            <a:r>
              <a:rPr lang="es-ES" altLang="es-ES" sz="1800" dirty="0" err="1">
                <a:solidFill>
                  <a:srgbClr val="0000FF"/>
                </a:solidFill>
                <a:latin typeface="+mn-lt"/>
              </a:rPr>
              <a:t>a..b</a:t>
            </a:r>
            <a:r>
              <a:rPr lang="es-ES" altLang="es-ES" sz="1800" dirty="0">
                <a:solidFill>
                  <a:srgbClr val="0000FF"/>
                </a:solidFill>
                <a:latin typeface="+mn-lt"/>
              </a:rPr>
              <a:t>]).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altLang="es-ES" dirty="0">
                <a:solidFill>
                  <a:srgbClr val="0000FF"/>
                </a:solidFill>
                <a:latin typeface="+mn-lt"/>
              </a:rPr>
              <a:t>Restricciones: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requires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excludes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lógica proposicional (and, </a:t>
            </a:r>
            <a:r>
              <a:rPr lang="es-ES" altLang="es-ES" dirty="0" err="1">
                <a:solidFill>
                  <a:srgbClr val="0000FF"/>
                </a:solidFill>
                <a:latin typeface="+mn-lt"/>
              </a:rPr>
              <a:t>or</a:t>
            </a:r>
            <a:r>
              <a:rPr lang="es-ES" altLang="es-ES" dirty="0">
                <a:solidFill>
                  <a:srgbClr val="0000FF"/>
                </a:solidFill>
                <a:latin typeface="+mn-lt"/>
              </a:rPr>
              <a:t>, =&gt;, </a:t>
            </a:r>
            <a:r>
              <a:rPr lang="es-ES" altLang="es-ES" dirty="0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, </a:t>
            </a:r>
            <a:r>
              <a:rPr lang="es-ES" altLang="es-ES" dirty="0" err="1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not</a:t>
            </a:r>
            <a:r>
              <a:rPr lang="es-ES" altLang="es-ES" dirty="0">
                <a:solidFill>
                  <a:srgbClr val="0000FF"/>
                </a:solidFill>
                <a:latin typeface="+mn-lt"/>
                <a:sym typeface="Wingdings" panose="05000000000000000000" pitchFamily="2" charset="2"/>
              </a:rPr>
              <a:t>).</a:t>
            </a:r>
            <a:endParaRPr lang="es-ES" altLang="es-ES" sz="18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D4A40-F16E-47F2-8CEE-3D5055E10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29713"/>
            <a:ext cx="7992888" cy="398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Diapositiva 1&quot;/&gt;&lt;property id=&quot;20307&quot; value=&quot;256&quot;/&gt;&lt;/object&gt;&lt;object type=&quot;3&quot; unique_id=&quot;10004&quot;&gt;&lt;property id=&quot;20148&quot; value=&quot;5&quot;/&gt;&lt;property id=&quot;20300&quot; value=&quot;Diapositiva 2&quot;/&gt;&lt;property id=&quot;20307&quot; value=&quot;257&quot;/&gt;&lt;/object&gt;&lt;/object&gt;&lt;object type=&quot;8&quot; unique_id=&quot;100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iseño predeterminado">
      <a:majorFont>
        <a:latin typeface="Arial Black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19113</TotalTime>
  <Words>5627</Words>
  <Application>Microsoft Office PowerPoint</Application>
  <PresentationFormat>Presentación en pantalla (4:3)</PresentationFormat>
  <Paragraphs>591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Consolas</vt:lpstr>
      <vt:lpstr>Courier New</vt:lpstr>
      <vt:lpstr>Google Sans</vt:lpstr>
      <vt:lpstr>Source Sans Pro</vt:lpstr>
      <vt:lpstr>Times New Roman</vt:lpstr>
      <vt:lpstr>2_Diseño predeterminado</vt:lpstr>
      <vt:lpstr>Parte II Modelado y Análisis de la Variabilidad</vt:lpstr>
      <vt:lpstr>Parte II. Modelado y Análisis de la Variabilidad</vt:lpstr>
      <vt:lpstr>2.1 Modelos de características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2.1 Modelado de la variabilidad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  <vt:lpstr>2.2 Análisis automático de  modelos de características (AAFM)</vt:lpstr>
    </vt:vector>
  </TitlesOfParts>
  <Company>USJ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nombre</dc:creator>
  <cp:lastModifiedBy>José Miguel Horcas Aguilera</cp:lastModifiedBy>
  <cp:revision>484</cp:revision>
  <dcterms:created xsi:type="dcterms:W3CDTF">2006-09-18T20:04:27Z</dcterms:created>
  <dcterms:modified xsi:type="dcterms:W3CDTF">2025-03-17T14:51:34Z</dcterms:modified>
</cp:coreProperties>
</file>